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6" r:id="rId1"/>
  </p:sldMasterIdLst>
  <p:notesMasterIdLst>
    <p:notesMasterId r:id="rId31"/>
  </p:notesMasterIdLst>
  <p:sldIdLst>
    <p:sldId id="256" r:id="rId2"/>
    <p:sldId id="330" r:id="rId3"/>
    <p:sldId id="2841" r:id="rId4"/>
    <p:sldId id="2849" r:id="rId5"/>
    <p:sldId id="2853" r:id="rId6"/>
    <p:sldId id="260" r:id="rId7"/>
    <p:sldId id="2814" r:id="rId8"/>
    <p:sldId id="2815" r:id="rId9"/>
    <p:sldId id="2861" r:id="rId10"/>
    <p:sldId id="2869" r:id="rId11"/>
    <p:sldId id="2868" r:id="rId12"/>
    <p:sldId id="2829" r:id="rId13"/>
    <p:sldId id="344" r:id="rId14"/>
    <p:sldId id="2871" r:id="rId15"/>
    <p:sldId id="2879" r:id="rId16"/>
    <p:sldId id="2880" r:id="rId17"/>
    <p:sldId id="2875" r:id="rId18"/>
    <p:sldId id="2876" r:id="rId19"/>
    <p:sldId id="2872" r:id="rId20"/>
    <p:sldId id="2873" r:id="rId21"/>
    <p:sldId id="2864" r:id="rId22"/>
    <p:sldId id="2862" r:id="rId23"/>
    <p:sldId id="2877" r:id="rId24"/>
    <p:sldId id="2863" r:id="rId25"/>
    <p:sldId id="2865" r:id="rId26"/>
    <p:sldId id="2866" r:id="rId27"/>
    <p:sldId id="2874" r:id="rId28"/>
    <p:sldId id="2870" r:id="rId29"/>
    <p:sldId id="284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FBDFA-D01C-B81E-EDA0-1C51127A22CA}" v="60" dt="2024-08-12T19:09:15.808"/>
    <p1510:client id="{F38D9424-2983-6864-7B7F-AF7F894D6A1C}" v="98" dt="2024-08-12T19:21:41.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04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17F11-D574-C442-8441-02324D954E83}"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C84B7-BDCC-B74C-AD12-F31A73CAE74E}" type="slidenum">
              <a:rPr lang="en-US" smtClean="0"/>
              <a:t>‹#›</a:t>
            </a:fld>
            <a:endParaRPr lang="en-US"/>
          </a:p>
        </p:txBody>
      </p:sp>
    </p:spTree>
    <p:extLst>
      <p:ext uri="{BB962C8B-B14F-4D97-AF65-F5344CB8AC3E}">
        <p14:creationId xmlns:p14="http://schemas.microsoft.com/office/powerpoint/2010/main" val="1994966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1</a:t>
            </a:fld>
            <a:endParaRPr lang="en-US"/>
          </a:p>
        </p:txBody>
      </p:sp>
    </p:spTree>
    <p:extLst>
      <p:ext uri="{BB962C8B-B14F-4D97-AF65-F5344CB8AC3E}">
        <p14:creationId xmlns:p14="http://schemas.microsoft.com/office/powerpoint/2010/main" val="733633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19</a:t>
            </a:fld>
            <a:endParaRPr lang="en-US"/>
          </a:p>
        </p:txBody>
      </p:sp>
    </p:spTree>
    <p:extLst>
      <p:ext uri="{BB962C8B-B14F-4D97-AF65-F5344CB8AC3E}">
        <p14:creationId xmlns:p14="http://schemas.microsoft.com/office/powerpoint/2010/main" val="289511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20</a:t>
            </a:fld>
            <a:endParaRPr lang="en-US"/>
          </a:p>
        </p:txBody>
      </p:sp>
    </p:spTree>
    <p:extLst>
      <p:ext uri="{BB962C8B-B14F-4D97-AF65-F5344CB8AC3E}">
        <p14:creationId xmlns:p14="http://schemas.microsoft.com/office/powerpoint/2010/main" val="211661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21</a:t>
            </a:fld>
            <a:endParaRPr lang="en-US"/>
          </a:p>
        </p:txBody>
      </p:sp>
    </p:spTree>
    <p:extLst>
      <p:ext uri="{BB962C8B-B14F-4D97-AF65-F5344CB8AC3E}">
        <p14:creationId xmlns:p14="http://schemas.microsoft.com/office/powerpoint/2010/main" val="333558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24</a:t>
            </a:fld>
            <a:endParaRPr lang="en-US"/>
          </a:p>
        </p:txBody>
      </p:sp>
    </p:spTree>
    <p:extLst>
      <p:ext uri="{BB962C8B-B14F-4D97-AF65-F5344CB8AC3E}">
        <p14:creationId xmlns:p14="http://schemas.microsoft.com/office/powerpoint/2010/main" val="253105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5DC84B7-BDCC-B74C-AD12-F31A73CAE74E}" type="slidenum">
              <a:rPr lang="en-US" smtClean="0"/>
              <a:t>26</a:t>
            </a:fld>
            <a:endParaRPr lang="en-US"/>
          </a:p>
        </p:txBody>
      </p:sp>
    </p:spTree>
    <p:extLst>
      <p:ext uri="{BB962C8B-B14F-4D97-AF65-F5344CB8AC3E}">
        <p14:creationId xmlns:p14="http://schemas.microsoft.com/office/powerpoint/2010/main" val="244197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28</a:t>
            </a:fld>
            <a:endParaRPr lang="en-US"/>
          </a:p>
        </p:txBody>
      </p:sp>
    </p:spTree>
    <p:extLst>
      <p:ext uri="{BB962C8B-B14F-4D97-AF65-F5344CB8AC3E}">
        <p14:creationId xmlns:p14="http://schemas.microsoft.com/office/powerpoint/2010/main" val="2888836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C84B7-BDCC-B74C-AD12-F31A73CAE74E}" type="slidenum">
              <a:rPr lang="en-US" smtClean="0"/>
              <a:t>29</a:t>
            </a:fld>
            <a:endParaRPr lang="en-US"/>
          </a:p>
        </p:txBody>
      </p:sp>
    </p:spTree>
    <p:extLst>
      <p:ext uri="{BB962C8B-B14F-4D97-AF65-F5344CB8AC3E}">
        <p14:creationId xmlns:p14="http://schemas.microsoft.com/office/powerpoint/2010/main" val="56520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C84B7-BDCC-B74C-AD12-F31A73CAE74E}" type="slidenum">
              <a:rPr lang="en-US" smtClean="0"/>
              <a:t>2</a:t>
            </a:fld>
            <a:endParaRPr lang="en-US"/>
          </a:p>
        </p:txBody>
      </p:sp>
    </p:spTree>
    <p:extLst>
      <p:ext uri="{BB962C8B-B14F-4D97-AF65-F5344CB8AC3E}">
        <p14:creationId xmlns:p14="http://schemas.microsoft.com/office/powerpoint/2010/main" val="380140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4</a:t>
            </a:fld>
            <a:endParaRPr lang="en-US"/>
          </a:p>
        </p:txBody>
      </p:sp>
    </p:spTree>
    <p:extLst>
      <p:ext uri="{BB962C8B-B14F-4D97-AF65-F5344CB8AC3E}">
        <p14:creationId xmlns:p14="http://schemas.microsoft.com/office/powerpoint/2010/main" val="229984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5</a:t>
            </a:fld>
            <a:endParaRPr lang="en-US"/>
          </a:p>
        </p:txBody>
      </p:sp>
    </p:spTree>
    <p:extLst>
      <p:ext uri="{BB962C8B-B14F-4D97-AF65-F5344CB8AC3E}">
        <p14:creationId xmlns:p14="http://schemas.microsoft.com/office/powerpoint/2010/main" val="91126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6</a:t>
            </a:fld>
            <a:endParaRPr lang="en-US"/>
          </a:p>
        </p:txBody>
      </p:sp>
    </p:spTree>
    <p:extLst>
      <p:ext uri="{BB962C8B-B14F-4D97-AF65-F5344CB8AC3E}">
        <p14:creationId xmlns:p14="http://schemas.microsoft.com/office/powerpoint/2010/main" val="2002713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C84B7-BDCC-B74C-AD12-F31A73CAE74E}" type="slidenum">
              <a:rPr lang="en-US" smtClean="0"/>
              <a:t>7</a:t>
            </a:fld>
            <a:endParaRPr lang="en-US"/>
          </a:p>
        </p:txBody>
      </p:sp>
    </p:spTree>
    <p:extLst>
      <p:ext uri="{BB962C8B-B14F-4D97-AF65-F5344CB8AC3E}">
        <p14:creationId xmlns:p14="http://schemas.microsoft.com/office/powerpoint/2010/main" val="97618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C84B7-BDCC-B74C-AD12-F31A73CAE74E}" type="slidenum">
              <a:rPr lang="en-US" smtClean="0"/>
              <a:t>8</a:t>
            </a:fld>
            <a:endParaRPr lang="en-US"/>
          </a:p>
        </p:txBody>
      </p:sp>
    </p:spTree>
    <p:extLst>
      <p:ext uri="{BB962C8B-B14F-4D97-AF65-F5344CB8AC3E}">
        <p14:creationId xmlns:p14="http://schemas.microsoft.com/office/powerpoint/2010/main" val="75959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a:buFont typeface="Arial" charset="0"/>
              <a:buChar char="•"/>
            </a:pPr>
            <a:endParaRPr lang="en-US" sz="1200"/>
          </a:p>
        </p:txBody>
      </p:sp>
      <p:sp>
        <p:nvSpPr>
          <p:cNvPr id="4" name="Slide Number Placeholder 3"/>
          <p:cNvSpPr>
            <a:spLocks noGrp="1"/>
          </p:cNvSpPr>
          <p:nvPr>
            <p:ph type="sldNum" sz="quarter" idx="5"/>
          </p:nvPr>
        </p:nvSpPr>
        <p:spPr/>
        <p:txBody>
          <a:bodyPr/>
          <a:lstStyle/>
          <a:p>
            <a:fld id="{15DC84B7-BDCC-B74C-AD12-F31A73CAE74E}" type="slidenum">
              <a:rPr lang="en-US" smtClean="0"/>
              <a:t>12</a:t>
            </a:fld>
            <a:endParaRPr lang="en-US"/>
          </a:p>
        </p:txBody>
      </p:sp>
    </p:spTree>
    <p:extLst>
      <p:ext uri="{BB962C8B-B14F-4D97-AF65-F5344CB8AC3E}">
        <p14:creationId xmlns:p14="http://schemas.microsoft.com/office/powerpoint/2010/main" val="8153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C84B7-BDCC-B74C-AD12-F31A73CAE74E}" type="slidenum">
              <a:rPr lang="en-US" smtClean="0"/>
              <a:t>13</a:t>
            </a:fld>
            <a:endParaRPr lang="en-US"/>
          </a:p>
        </p:txBody>
      </p:sp>
    </p:spTree>
    <p:extLst>
      <p:ext uri="{BB962C8B-B14F-4D97-AF65-F5344CB8AC3E}">
        <p14:creationId xmlns:p14="http://schemas.microsoft.com/office/powerpoint/2010/main" val="338223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45134A2-EA57-3846-BDBE-72672C14D91F}" type="datetime1">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79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FEE92-4B4C-2A40-92F1-F149C3094696}" type="datetime1">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04957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9433AD-C791-3E47-9CD5-A2CB01E0221C}" type="datetime1">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859812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01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7DC05-5504-F444-ACC9-D91A67DAF7F5}" type="datetime1">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07648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8B0B4F-A441-3240-A180-90EA849F056E}" type="datetime1">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51E3D-D864-1047-80FA-C579885B9E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49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6AFC47-77CD-3548-B273-852E766908F4}" type="datetime1">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202802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78AE62-EFF1-E541-91D3-282DD82A2797}" type="datetime1">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8377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83CF65-27F9-4342-9379-20E09B3B48B6}" type="datetime1">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47268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48F8A5C-A32B-2042-B3F8-2314E4D9719C}" type="datetime1">
              <a:rPr lang="en-US" smtClean="0"/>
              <a:t>9/5/2024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71411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6FBF0C3-A2BB-B04C-B8C9-25FA29ECC24E}" type="datetime1">
              <a:rPr lang="en-US" smtClean="0"/>
              <a:t>9/5/2024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4251E3D-D864-1047-80FA-C579885B9E66}" type="slidenum">
              <a:rPr lang="en-US" smtClean="0"/>
              <a:t>‹#›</a:t>
            </a:fld>
            <a:endParaRPr lang="en-US"/>
          </a:p>
        </p:txBody>
      </p:sp>
    </p:spTree>
    <p:extLst>
      <p:ext uri="{BB962C8B-B14F-4D97-AF65-F5344CB8AC3E}">
        <p14:creationId xmlns:p14="http://schemas.microsoft.com/office/powerpoint/2010/main" val="671815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F59BE4-4E02-044A-80E3-947782E1B8CA}" type="datetime1">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51E3D-D864-1047-80FA-C579885B9E66}" type="slidenum">
              <a:rPr lang="en-US" smtClean="0"/>
              <a:t>‹#›</a:t>
            </a:fld>
            <a:endParaRPr lang="en-US"/>
          </a:p>
        </p:txBody>
      </p:sp>
    </p:spTree>
    <p:extLst>
      <p:ext uri="{BB962C8B-B14F-4D97-AF65-F5344CB8AC3E}">
        <p14:creationId xmlns:p14="http://schemas.microsoft.com/office/powerpoint/2010/main" val="1881777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4D11DE1-FDC3-1E47-856C-8B175B8953DA}" type="datetime1">
              <a:rPr lang="en-US" smtClean="0"/>
              <a:t>9/5/2024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4251E3D-D864-1047-80FA-C579885B9E6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39384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file:////var/folders/x1/qwgd1kzd4l3flpgxjccxgwtm0000gn/T/com.microsoft.Word/WebArchiveCopyPasteTempFiles/jhsphLogoVerticalBlue.png" TargetMode="External"/><Relationship Id="rId13"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file:////var/folders/x1/qwgd1kzd4l3flpgxjccxgwtm0000gn/T/com.microsoft.Word/WebArchiveCopyPasteTempFiles/RHC-logo.png" TargetMode="Externa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file:////var/folders/x1/qwgd1kzd4l3flpgxjccxgwtm0000gn/T/com.microsoft.Word/WebArchiveCopyPasteTempFiles/harriet-lane-clinic.jpg" TargetMode="External"/><Relationship Id="rId4" Type="http://schemas.openxmlformats.org/officeDocument/2006/relationships/image" Target="file:////var/folders/x1/qwgd1kzd4l3flpgxjccxgwtm0000gn/T/com.microsoft.Word/WebArchiveCopyPasteTempFiles/%3fformat=1500w" TargetMode="External"/><Relationship Id="rId9" Type="http://schemas.openxmlformats.org/officeDocument/2006/relationships/image" Target="../media/image18.jpeg"/><Relationship Id="rId14" Type="http://schemas.openxmlformats.org/officeDocument/2006/relationships/image" Target="../media/image4.tiff"/></Relationships>
</file>

<file path=ppt/slides/_rels/slide13.xml.rels><?xml version="1.0" encoding="UTF-8" standalone="yes"?>
<Relationships xmlns="http://schemas.openxmlformats.org/package/2006/relationships"><Relationship Id="rId8" Type="http://schemas.openxmlformats.org/officeDocument/2006/relationships/hyperlink" Target="http://urbanhealth.jhu.edu/" TargetMode="External"/><Relationship Id="rId13" Type="http://schemas.openxmlformats.org/officeDocument/2006/relationships/hyperlink" Target="https://www.jhsph.edu/research/centers-and-institutes/center-for-prevention-of-youth-violence/index.html" TargetMode="External"/><Relationship Id="rId3" Type="http://schemas.openxmlformats.org/officeDocument/2006/relationships/hyperlink" Target="http://jhcchr.org/" TargetMode="External"/><Relationship Id="rId7" Type="http://schemas.openxmlformats.org/officeDocument/2006/relationships/hyperlink" Target="https://www.jhsph.edu/research/centers-and-institutes/johns-hopkins-center-for-health-equity/index.html" TargetMode="External"/><Relationship Id="rId12" Type="http://schemas.openxmlformats.org/officeDocument/2006/relationships/hyperlink" Target="https://www.jhsph.edu/research/centers-and-institutes/johns-hopkins-center-for-injury-research-and-policy/about-our-cent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ralescenter.hopkinschildrens.org/" TargetMode="External"/><Relationship Id="rId11" Type="http://schemas.openxmlformats.org/officeDocument/2006/relationships/hyperlink" Target="https://www.jhsph.edu/research/centers-and-institutes/johns-hopkins-center-for-gun-policy-and-research/index.html" TargetMode="External"/><Relationship Id="rId5" Type="http://schemas.openxmlformats.org/officeDocument/2006/relationships/hyperlink" Target="https://www.hopkinsmedicine.org/center_transgender_health/our-team.html" TargetMode="External"/><Relationship Id="rId15" Type="http://schemas.openxmlformats.org/officeDocument/2006/relationships/hyperlink" Target="https://www.jhsph.edu/departments/population-family-and-reproductive-health/index.html" TargetMode="External"/><Relationship Id="rId10" Type="http://schemas.openxmlformats.org/officeDocument/2006/relationships/hyperlink" Target="https://www.jhsph.edu/research/centers-and-institutes/center-for-adolescent-health/index.html" TargetMode="External"/><Relationship Id="rId4" Type="http://schemas.openxmlformats.org/officeDocument/2006/relationships/hyperlink" Target="https://www.jhcentrosol.org/" TargetMode="External"/><Relationship Id="rId9" Type="http://schemas.openxmlformats.org/officeDocument/2006/relationships/hyperlink" Target="https://americanhealth.jhu.edu/" TargetMode="External"/><Relationship Id="rId14" Type="http://schemas.openxmlformats.org/officeDocument/2006/relationships/hyperlink" Target="http://www.cahmi.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0746" y="112657"/>
            <a:ext cx="10333037" cy="3565525"/>
          </a:xfrm>
        </p:spPr>
        <p:txBody>
          <a:bodyPr>
            <a:normAutofit fontScale="90000"/>
          </a:bodyPr>
          <a:lstStyle/>
          <a:p>
            <a:pPr algn="ctr"/>
            <a:r>
              <a:rPr lang="en-US" sz="4000" dirty="0"/>
              <a:t>The Harriet Lane Pediatric Residency Program</a:t>
            </a:r>
            <a:br>
              <a:rPr lang="en-US" sz="5000" dirty="0"/>
            </a:br>
            <a:r>
              <a:rPr lang="en-US" sz="6000" b="1" dirty="0"/>
              <a:t>Health Equity and Advocacy Track</a:t>
            </a:r>
            <a:br>
              <a:rPr lang="en-US" sz="6000" b="1" dirty="0"/>
            </a:br>
            <a:br>
              <a:rPr lang="en-US" sz="6000" b="1" dirty="0"/>
            </a:br>
            <a:br>
              <a:rPr lang="en-US" sz="6000" b="1" dirty="0"/>
            </a:br>
            <a:endParaRPr lang="en-US" sz="6000" b="1"/>
          </a:p>
        </p:txBody>
      </p:sp>
      <p:pic>
        <p:nvPicPr>
          <p:cNvPr id="4" name="Picture 3">
            <a:extLst>
              <a:ext uri="{FF2B5EF4-FFF2-40B4-BE49-F238E27FC236}">
                <a16:creationId xmlns:a16="http://schemas.microsoft.com/office/drawing/2014/main" id="{44A50F4E-5571-8E4D-8B52-966EEEF97E5D}"/>
              </a:ext>
            </a:extLst>
          </p:cNvPr>
          <p:cNvPicPr>
            <a:picLocks noChangeAspect="1"/>
          </p:cNvPicPr>
          <p:nvPr/>
        </p:nvPicPr>
        <p:blipFill>
          <a:blip r:embed="rId3"/>
          <a:stretch>
            <a:fillRect/>
          </a:stretch>
        </p:blipFill>
        <p:spPr>
          <a:xfrm>
            <a:off x="2989018" y="1797065"/>
            <a:ext cx="6349347" cy="4361477"/>
          </a:xfrm>
          <a:prstGeom prst="rect">
            <a:avLst/>
          </a:prstGeom>
        </p:spPr>
      </p:pic>
    </p:spTree>
    <p:extLst>
      <p:ext uri="{BB962C8B-B14F-4D97-AF65-F5344CB8AC3E}">
        <p14:creationId xmlns:p14="http://schemas.microsoft.com/office/powerpoint/2010/main" val="180384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3F00AEE-431D-494F-88C1-EC58DFF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CDAB6AAC-029F-41DE-BE2F-A9D439D2C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48CAA1E7-B772-4FC1-9062-39237998D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CC90B2FC-5754-43E9-B9FA-D0B9A6B20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6ACAF-EC51-4896-BEC1-9CE3342A4CF4}"/>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pPr algn="ctr"/>
            <a:r>
              <a:rPr lang="en-US" sz="6000" b="1">
                <a:solidFill>
                  <a:schemeClr val="tx1">
                    <a:lumMod val="85000"/>
                    <a:lumOff val="15000"/>
                  </a:schemeClr>
                </a:solidFill>
              </a:rPr>
              <a:t>Community Engagement Experiences</a:t>
            </a:r>
            <a:r>
              <a:rPr lang="en-US" sz="6000">
                <a:solidFill>
                  <a:schemeClr val="tx1">
                    <a:lumMod val="85000"/>
                    <a:lumOff val="15000"/>
                  </a:schemeClr>
                </a:solidFill>
              </a:rPr>
              <a:t> </a:t>
            </a:r>
            <a:endParaRPr lang="en-US">
              <a:solidFill>
                <a:schemeClr val="tx1">
                  <a:lumMod val="85000"/>
                  <a:lumOff val="15000"/>
                </a:schemeClr>
              </a:solidFill>
            </a:endParaRPr>
          </a:p>
        </p:txBody>
      </p:sp>
      <p:pic>
        <p:nvPicPr>
          <p:cNvPr id="8" name="Picture 8" descr="A picture containing text&#10;&#10;Description automatically generated">
            <a:extLst>
              <a:ext uri="{FF2B5EF4-FFF2-40B4-BE49-F238E27FC236}">
                <a16:creationId xmlns:a16="http://schemas.microsoft.com/office/drawing/2014/main" id="{458B0271-24C1-776E-EF80-8DB05DCE6CB7}"/>
              </a:ext>
            </a:extLst>
          </p:cNvPr>
          <p:cNvPicPr>
            <a:picLocks noChangeAspect="1"/>
          </p:cNvPicPr>
          <p:nvPr/>
        </p:nvPicPr>
        <p:blipFill>
          <a:blip r:embed="rId2"/>
          <a:stretch>
            <a:fillRect/>
          </a:stretch>
        </p:blipFill>
        <p:spPr>
          <a:xfrm>
            <a:off x="940824" y="640080"/>
            <a:ext cx="2702052" cy="3602736"/>
          </a:xfrm>
          <a:prstGeom prst="rect">
            <a:avLst/>
          </a:prstGeom>
        </p:spPr>
      </p:pic>
      <p:sp>
        <p:nvSpPr>
          <p:cNvPr id="40" name="Rectangle 39">
            <a:extLst>
              <a:ext uri="{FF2B5EF4-FFF2-40B4-BE49-F238E27FC236}">
                <a16:creationId xmlns:a16="http://schemas.microsoft.com/office/drawing/2014/main" id="{9C047C1F-3D26-4A7E-9062-9190DB1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solidFill>
            <a:srgbClr val="8C4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person&#10;&#10;Description automatically generated">
            <a:extLst>
              <a:ext uri="{FF2B5EF4-FFF2-40B4-BE49-F238E27FC236}">
                <a16:creationId xmlns:a16="http://schemas.microsoft.com/office/drawing/2014/main" id="{027CB38B-3ACB-35FD-2920-785518C18BEB}"/>
              </a:ext>
            </a:extLst>
          </p:cNvPr>
          <p:cNvPicPr>
            <a:picLocks noChangeAspect="1"/>
          </p:cNvPicPr>
          <p:nvPr/>
        </p:nvPicPr>
        <p:blipFill>
          <a:blip r:embed="rId3"/>
          <a:stretch>
            <a:fillRect/>
          </a:stretch>
        </p:blipFill>
        <p:spPr>
          <a:xfrm rot="10800000">
            <a:off x="4432872" y="1199154"/>
            <a:ext cx="3312785" cy="2484588"/>
          </a:xfrm>
          <a:prstGeom prst="rect">
            <a:avLst/>
          </a:prstGeom>
        </p:spPr>
      </p:pic>
      <p:sp>
        <p:nvSpPr>
          <p:cNvPr id="42" name="Rectangle 41">
            <a:extLst>
              <a:ext uri="{FF2B5EF4-FFF2-40B4-BE49-F238E27FC236}">
                <a16:creationId xmlns:a16="http://schemas.microsoft.com/office/drawing/2014/main" id="{0BC35EC2-C14F-497A-9E1C-D9E83016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solidFill>
            <a:srgbClr val="8C4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6C79C5EC-93BC-DFAC-F5B2-6A377A0541DD}"/>
              </a:ext>
            </a:extLst>
          </p:cNvPr>
          <p:cNvPicPr>
            <a:picLocks noChangeAspect="1"/>
          </p:cNvPicPr>
          <p:nvPr/>
        </p:nvPicPr>
        <p:blipFill>
          <a:blip r:embed="rId4"/>
          <a:stretch>
            <a:fillRect/>
          </a:stretch>
        </p:blipFill>
        <p:spPr>
          <a:xfrm>
            <a:off x="8535655" y="640080"/>
            <a:ext cx="2702052" cy="3602736"/>
          </a:xfrm>
          <a:prstGeom prst="rect">
            <a:avLst/>
          </a:prstGeom>
        </p:spPr>
      </p:pic>
      <p:cxnSp>
        <p:nvCxnSpPr>
          <p:cNvPr id="44" name="Straight Connector 43">
            <a:extLst>
              <a:ext uri="{FF2B5EF4-FFF2-40B4-BE49-F238E27FC236}">
                <a16:creationId xmlns:a16="http://schemas.microsoft.com/office/drawing/2014/main" id="{F79AE2A0-0689-4CEA-B92C-1F56FAD69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25B651D-AB52-44B4-9F7B-DC23F5A7E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8C4A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B2857A16-A25E-49D3-A064-B19068C5A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96E3F"/>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510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31">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33">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6" name="Straight Connector 3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7" name="Rectangle 37">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6ACAF-EC51-4896-BEC1-9CE3342A4CF4}"/>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8000" b="1" dirty="0">
                <a:solidFill>
                  <a:schemeClr val="tx1">
                    <a:lumMod val="85000"/>
                    <a:lumOff val="15000"/>
                  </a:schemeClr>
                </a:solidFill>
              </a:rPr>
              <a:t>Research In Progress</a:t>
            </a:r>
            <a:endParaRPr lang="en-US" sz="8000" b="1" dirty="0">
              <a:solidFill>
                <a:schemeClr val="tx1">
                  <a:lumMod val="85000"/>
                  <a:lumOff val="15000"/>
                </a:schemeClr>
              </a:solidFill>
              <a:cs typeface="Calibri Light"/>
            </a:endParaRPr>
          </a:p>
        </p:txBody>
      </p:sp>
      <p:cxnSp>
        <p:nvCxnSpPr>
          <p:cNvPr id="58" name="Straight Connector 39">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9" name="Rectangle 41">
            <a:extLst>
              <a:ext uri="{FF2B5EF4-FFF2-40B4-BE49-F238E27FC236}">
                <a16:creationId xmlns:a16="http://schemas.microsoft.com/office/drawing/2014/main" id="{9D1C364C-8702-4ED9-9D23-41CDB298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43">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group of people sitting around a table&#10;&#10;Description automatically generated">
            <a:extLst>
              <a:ext uri="{FF2B5EF4-FFF2-40B4-BE49-F238E27FC236}">
                <a16:creationId xmlns:a16="http://schemas.microsoft.com/office/drawing/2014/main" id="{D9D7DCD6-40AB-CF65-F2C8-FCA4F7ACB3A8}"/>
              </a:ext>
            </a:extLst>
          </p:cNvPr>
          <p:cNvPicPr>
            <a:picLocks noChangeAspect="1"/>
          </p:cNvPicPr>
          <p:nvPr/>
        </p:nvPicPr>
        <p:blipFill>
          <a:blip r:embed="rId2"/>
          <a:stretch>
            <a:fillRect/>
          </a:stretch>
        </p:blipFill>
        <p:spPr>
          <a:xfrm>
            <a:off x="471103" y="1029346"/>
            <a:ext cx="5567082" cy="4114800"/>
          </a:xfrm>
          <a:prstGeom prst="rect">
            <a:avLst/>
          </a:prstGeom>
        </p:spPr>
      </p:pic>
    </p:spTree>
    <p:extLst>
      <p:ext uri="{BB962C8B-B14F-4D97-AF65-F5344CB8AC3E}">
        <p14:creationId xmlns:p14="http://schemas.microsoft.com/office/powerpoint/2010/main" val="24519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1" descr="Centro SOL">
            <a:extLst>
              <a:ext uri="{FF2B5EF4-FFF2-40B4-BE49-F238E27FC236}">
                <a16:creationId xmlns:a16="http://schemas.microsoft.com/office/drawing/2014/main" id="{E83148C3-9E82-E847-BA83-ECE4075B8A0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7289" y="497497"/>
            <a:ext cx="1914585" cy="14640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2" descr="Image result for rales center hopkins">
            <a:extLst>
              <a:ext uri="{FF2B5EF4-FFF2-40B4-BE49-F238E27FC236}">
                <a16:creationId xmlns:a16="http://schemas.microsoft.com/office/drawing/2014/main" id="{C7632DA2-15C0-DE40-A534-9255849D4AE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b="26598"/>
          <a:stretch>
            <a:fillRect/>
          </a:stretch>
        </p:blipFill>
        <p:spPr bwMode="auto">
          <a:xfrm>
            <a:off x="3007167" y="497497"/>
            <a:ext cx="2528907" cy="159384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4" descr="Image result for bloomberg american health initiative">
            <a:extLst>
              <a:ext uri="{FF2B5EF4-FFF2-40B4-BE49-F238E27FC236}">
                <a16:creationId xmlns:a16="http://schemas.microsoft.com/office/drawing/2014/main" id="{1CC6ABF4-AD52-2A43-B932-1AB389027257}"/>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8563275" y="195399"/>
            <a:ext cx="2674366" cy="14748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537EEDAB-B5FF-2643-BA2A-C7ED8355D27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a:extLst>
              <a:ext uri="{FF2B5EF4-FFF2-40B4-BE49-F238E27FC236}">
                <a16:creationId xmlns:a16="http://schemas.microsoft.com/office/drawing/2014/main" id="{2CBA4423-5F19-9144-AD4A-686CA07C1E4E}"/>
              </a:ext>
            </a:extLst>
          </p:cNvPr>
          <p:cNvSpPr>
            <a:spLocks noChangeArrowheads="1"/>
          </p:cNvSpPr>
          <p:nvPr/>
        </p:nvSpPr>
        <p:spPr bwMode="auto">
          <a:xfrm>
            <a:off x="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6">
            <a:extLst>
              <a:ext uri="{FF2B5EF4-FFF2-40B4-BE49-F238E27FC236}">
                <a16:creationId xmlns:a16="http://schemas.microsoft.com/office/drawing/2014/main" id="{A4C7A6B5-80B2-1643-8EF0-979DCE668987}"/>
              </a:ext>
            </a:extLst>
          </p:cNvPr>
          <p:cNvSpPr>
            <a:spLocks noChangeArrowheads="1"/>
          </p:cNvSpPr>
          <p:nvPr/>
        </p:nvSpPr>
        <p:spPr bwMode="auto">
          <a:xfrm>
            <a:off x="0" y="2400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8">
            <a:extLst>
              <a:ext uri="{FF2B5EF4-FFF2-40B4-BE49-F238E27FC236}">
                <a16:creationId xmlns:a16="http://schemas.microsoft.com/office/drawing/2014/main" id="{6CE25C2E-08EA-8E4B-8958-40F88717B63F}"/>
              </a:ext>
            </a:extLst>
          </p:cNvPr>
          <p:cNvSpPr>
            <a:spLocks noChangeArrowheads="1"/>
          </p:cNvSpPr>
          <p:nvPr/>
        </p:nvSpPr>
        <p:spPr bwMode="auto">
          <a:xfrm>
            <a:off x="8820958" y="7365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1" descr="Harriet Lane Clinic Lobby">
            <a:extLst>
              <a:ext uri="{FF2B5EF4-FFF2-40B4-BE49-F238E27FC236}">
                <a16:creationId xmlns:a16="http://schemas.microsoft.com/office/drawing/2014/main" id="{969B2298-4223-724C-9BC8-DC2F525C3AFB}"/>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1261140" y="3782403"/>
            <a:ext cx="3586906" cy="22365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AFC95CB-68EC-A848-8DC6-56D84BCEDF75}"/>
              </a:ext>
            </a:extLst>
          </p:cNvPr>
          <p:cNvPicPr>
            <a:picLocks noChangeAspect="1"/>
          </p:cNvPicPr>
          <p:nvPr/>
        </p:nvPicPr>
        <p:blipFill>
          <a:blip r:embed="rId11"/>
          <a:stretch>
            <a:fillRect/>
          </a:stretch>
        </p:blipFill>
        <p:spPr>
          <a:xfrm>
            <a:off x="5673040" y="1801679"/>
            <a:ext cx="4314310" cy="1889739"/>
          </a:xfrm>
          <a:prstGeom prst="rect">
            <a:avLst/>
          </a:prstGeom>
        </p:spPr>
      </p:pic>
      <p:pic>
        <p:nvPicPr>
          <p:cNvPr id="10" name="Picture 9" descr="A person holding a sign&#10;&#10;Description automatically generated">
            <a:extLst>
              <a:ext uri="{FF2B5EF4-FFF2-40B4-BE49-F238E27FC236}">
                <a16:creationId xmlns:a16="http://schemas.microsoft.com/office/drawing/2014/main" id="{D8CD5ED1-80C2-5442-8981-7E6DB42BBE1E}"/>
              </a:ext>
            </a:extLst>
          </p:cNvPr>
          <p:cNvPicPr>
            <a:picLocks noChangeAspect="1"/>
          </p:cNvPicPr>
          <p:nvPr/>
        </p:nvPicPr>
        <p:blipFill>
          <a:blip r:embed="rId12"/>
          <a:stretch>
            <a:fillRect/>
          </a:stretch>
        </p:blipFill>
        <p:spPr>
          <a:xfrm>
            <a:off x="5930518" y="3782403"/>
            <a:ext cx="6019172" cy="2392829"/>
          </a:xfrm>
          <a:prstGeom prst="rect">
            <a:avLst/>
          </a:prstGeom>
        </p:spPr>
      </p:pic>
      <p:pic>
        <p:nvPicPr>
          <p:cNvPr id="12" name="Picture 11" descr="A close up of a logo&#10;&#10;Description automatically generated">
            <a:extLst>
              <a:ext uri="{FF2B5EF4-FFF2-40B4-BE49-F238E27FC236}">
                <a16:creationId xmlns:a16="http://schemas.microsoft.com/office/drawing/2014/main" id="{1EC4F98A-074A-D740-8D78-451B4BB61C73}"/>
              </a:ext>
            </a:extLst>
          </p:cNvPr>
          <p:cNvPicPr>
            <a:picLocks noChangeAspect="1"/>
          </p:cNvPicPr>
          <p:nvPr/>
        </p:nvPicPr>
        <p:blipFill>
          <a:blip r:embed="rId13"/>
          <a:stretch>
            <a:fillRect/>
          </a:stretch>
        </p:blipFill>
        <p:spPr>
          <a:xfrm>
            <a:off x="254749" y="2421388"/>
            <a:ext cx="3665498" cy="654210"/>
          </a:xfrm>
          <a:prstGeom prst="rect">
            <a:avLst/>
          </a:prstGeom>
        </p:spPr>
      </p:pic>
      <p:pic>
        <p:nvPicPr>
          <p:cNvPr id="14" name="Picture 13">
            <a:extLst>
              <a:ext uri="{FF2B5EF4-FFF2-40B4-BE49-F238E27FC236}">
                <a16:creationId xmlns:a16="http://schemas.microsoft.com/office/drawing/2014/main" id="{23C85BBB-E828-4349-83FF-458D972B36DF}"/>
              </a:ext>
            </a:extLst>
          </p:cNvPr>
          <p:cNvPicPr>
            <a:picLocks noChangeAspect="1"/>
          </p:cNvPicPr>
          <p:nvPr/>
        </p:nvPicPr>
        <p:blipFill rotWithShape="1">
          <a:blip r:embed="rId14"/>
          <a:srcRect t="23549" b="18573"/>
          <a:stretch/>
        </p:blipFill>
        <p:spPr>
          <a:xfrm>
            <a:off x="5883085" y="557174"/>
            <a:ext cx="2266884" cy="804458"/>
          </a:xfrm>
          <a:prstGeom prst="rect">
            <a:avLst/>
          </a:prstGeom>
        </p:spPr>
      </p:pic>
    </p:spTree>
    <p:extLst>
      <p:ext uri="{BB962C8B-B14F-4D97-AF65-F5344CB8AC3E}">
        <p14:creationId xmlns:p14="http://schemas.microsoft.com/office/powerpoint/2010/main" val="141573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Hopkins Pediatric Health Equity Track</a:t>
            </a:r>
          </a:p>
        </p:txBody>
      </p:sp>
      <p:sp>
        <p:nvSpPr>
          <p:cNvPr id="3" name="Content Placeholder 2"/>
          <p:cNvSpPr>
            <a:spLocks noGrp="1"/>
          </p:cNvSpPr>
          <p:nvPr>
            <p:ph idx="1"/>
          </p:nvPr>
        </p:nvSpPr>
        <p:spPr>
          <a:xfrm>
            <a:off x="317500" y="2479040"/>
            <a:ext cx="5816600" cy="4023360"/>
          </a:xfrm>
        </p:spPr>
        <p:txBody>
          <a:bodyPr>
            <a:normAutofit/>
          </a:bodyPr>
          <a:lstStyle/>
          <a:p>
            <a:pPr lvl="0"/>
            <a:r>
              <a:rPr lang="en-US" b="1" u="sng"/>
              <a:t>Johns Hopkins School of Medicine</a:t>
            </a:r>
          </a:p>
          <a:p>
            <a:pPr marL="201168" lvl="1" indent="0">
              <a:buNone/>
            </a:pPr>
            <a:r>
              <a:rPr lang="en-US" sz="2000" u="sng">
                <a:hlinkClick r:id="rId3"/>
              </a:rPr>
              <a:t>The Center for Child and Community Health Research</a:t>
            </a:r>
            <a:endParaRPr lang="en-US" sz="2000"/>
          </a:p>
          <a:p>
            <a:pPr marL="201168" lvl="1" indent="0">
              <a:buNone/>
            </a:pPr>
            <a:r>
              <a:rPr lang="en-US" sz="2000" u="sng">
                <a:hlinkClick r:id="rId4"/>
              </a:rPr>
              <a:t>Centro Sol – Center for Salud Health &amp; Opportunities for Latinos</a:t>
            </a:r>
            <a:endParaRPr lang="en-US" sz="2000"/>
          </a:p>
          <a:p>
            <a:pPr marL="201168" lvl="1" indent="0">
              <a:buNone/>
            </a:pPr>
            <a:r>
              <a:rPr lang="en-US" sz="2000" u="sng">
                <a:hlinkClick r:id="rId5"/>
              </a:rPr>
              <a:t>Center for Transgender Health</a:t>
            </a:r>
            <a:endParaRPr lang="en-US" sz="2000"/>
          </a:p>
          <a:p>
            <a:pPr marL="201168" lvl="1" indent="0">
              <a:buNone/>
            </a:pPr>
            <a:r>
              <a:rPr lang="en-US" sz="2000" u="sng">
                <a:hlinkClick r:id="rId6"/>
              </a:rPr>
              <a:t>Rales Center for the Integration of Health and Education</a:t>
            </a:r>
            <a:endParaRPr lang="en-US" sz="2000" u="sng"/>
          </a:p>
          <a:p>
            <a:pPr lvl="0"/>
            <a:r>
              <a:rPr lang="en-US" b="1" u="sng"/>
              <a:t>Johns Hopkins University</a:t>
            </a:r>
          </a:p>
          <a:p>
            <a:pPr marL="201168" lvl="1" indent="0">
              <a:buNone/>
            </a:pPr>
            <a:r>
              <a:rPr lang="en-US" sz="2000" u="sng">
                <a:hlinkClick r:id="rId7"/>
              </a:rPr>
              <a:t>Center for Health Equity</a:t>
            </a:r>
            <a:endParaRPr lang="en-US" sz="2000"/>
          </a:p>
          <a:p>
            <a:pPr marL="201168" lvl="1" indent="0">
              <a:buNone/>
            </a:pPr>
            <a:r>
              <a:rPr lang="en-US" sz="2000" u="sng">
                <a:hlinkClick r:id="rId8"/>
              </a:rPr>
              <a:t>Urban Health Institute</a:t>
            </a:r>
            <a:endParaRPr lang="en-US" sz="2000"/>
          </a:p>
          <a:p>
            <a:pPr marL="201168" lvl="1" indent="0">
              <a:buNone/>
            </a:pPr>
            <a:endParaRPr lang="en-US" sz="2000" u="sng"/>
          </a:p>
        </p:txBody>
      </p:sp>
      <p:sp>
        <p:nvSpPr>
          <p:cNvPr id="5" name="Rectangle 4">
            <a:extLst>
              <a:ext uri="{FF2B5EF4-FFF2-40B4-BE49-F238E27FC236}">
                <a16:creationId xmlns:a16="http://schemas.microsoft.com/office/drawing/2014/main" id="{757173C6-DAD8-404B-B6B6-4F7596C2A686}"/>
              </a:ext>
            </a:extLst>
          </p:cNvPr>
          <p:cNvSpPr/>
          <p:nvPr/>
        </p:nvSpPr>
        <p:spPr>
          <a:xfrm>
            <a:off x="6426200" y="2448237"/>
            <a:ext cx="5765800" cy="3170099"/>
          </a:xfrm>
          <a:prstGeom prst="rect">
            <a:avLst/>
          </a:prstGeom>
        </p:spPr>
        <p:txBody>
          <a:bodyPr wrap="square">
            <a:spAutoFit/>
          </a:bodyPr>
          <a:lstStyle/>
          <a:p>
            <a:pPr lvl="0"/>
            <a:r>
              <a:rPr lang="en-US" sz="2000" b="1" u="sng"/>
              <a:t>Bloomberg School of Public Health</a:t>
            </a:r>
          </a:p>
          <a:p>
            <a:pPr lvl="1"/>
            <a:r>
              <a:rPr lang="en-US" sz="2000" u="sng">
                <a:hlinkClick r:id="rId9"/>
              </a:rPr>
              <a:t>Bloomberg American Health Initiative</a:t>
            </a:r>
            <a:endParaRPr lang="en-US" sz="2000"/>
          </a:p>
          <a:p>
            <a:pPr lvl="1"/>
            <a:r>
              <a:rPr lang="en-US" sz="2000" u="sng">
                <a:hlinkClick r:id="rId10"/>
              </a:rPr>
              <a:t>Center for Adolescent Health</a:t>
            </a:r>
            <a:endParaRPr lang="en-US" sz="2000"/>
          </a:p>
          <a:p>
            <a:pPr lvl="1"/>
            <a:r>
              <a:rPr lang="en-US" sz="2000" u="sng">
                <a:hlinkClick r:id="rId11"/>
              </a:rPr>
              <a:t>Center for Gun Policy and Research</a:t>
            </a:r>
            <a:endParaRPr lang="en-US" sz="2000"/>
          </a:p>
          <a:p>
            <a:pPr lvl="1"/>
            <a:r>
              <a:rPr lang="en-US" sz="2000" u="sng">
                <a:hlinkClick r:id="rId12"/>
              </a:rPr>
              <a:t>Center for Injury Research and Policy</a:t>
            </a:r>
            <a:endParaRPr lang="en-US" sz="2000"/>
          </a:p>
          <a:p>
            <a:pPr lvl="1"/>
            <a:r>
              <a:rPr lang="en-US" sz="2000" u="sng">
                <a:hlinkClick r:id="rId13"/>
              </a:rPr>
              <a:t>Center for Prevention of Youth Violence</a:t>
            </a:r>
            <a:endParaRPr lang="en-US" sz="2000"/>
          </a:p>
          <a:p>
            <a:pPr lvl="1"/>
            <a:r>
              <a:rPr lang="en-US" sz="2000" u="sng">
                <a:hlinkClick r:id="rId14"/>
              </a:rPr>
              <a:t>The Child and Adolescent Health Measurement Initiative</a:t>
            </a:r>
            <a:endParaRPr lang="en-US" sz="2000"/>
          </a:p>
          <a:p>
            <a:pPr lvl="1"/>
            <a:r>
              <a:rPr lang="en-US" sz="2000" u="sng">
                <a:hlinkClick r:id="rId15"/>
              </a:rPr>
              <a:t>Department of Population, Family, and Reproductive Health</a:t>
            </a:r>
            <a:endParaRPr lang="en-US" sz="2000"/>
          </a:p>
        </p:txBody>
      </p:sp>
      <p:sp>
        <p:nvSpPr>
          <p:cNvPr id="8" name="Rectangle 7">
            <a:extLst>
              <a:ext uri="{FF2B5EF4-FFF2-40B4-BE49-F238E27FC236}">
                <a16:creationId xmlns:a16="http://schemas.microsoft.com/office/drawing/2014/main" id="{684D64D8-1B90-2241-9D72-E15E5E6E78F6}"/>
              </a:ext>
            </a:extLst>
          </p:cNvPr>
          <p:cNvSpPr/>
          <p:nvPr/>
        </p:nvSpPr>
        <p:spPr>
          <a:xfrm>
            <a:off x="317500" y="1850951"/>
            <a:ext cx="11633200" cy="400110"/>
          </a:xfrm>
          <a:prstGeom prst="rect">
            <a:avLst/>
          </a:prstGeom>
        </p:spPr>
        <p:txBody>
          <a:bodyPr wrap="square">
            <a:spAutoFit/>
          </a:bodyPr>
          <a:lstStyle/>
          <a:p>
            <a:r>
              <a:rPr lang="en-US" sz="2000"/>
              <a:t>The track will leverage relationships and collaborations across the department and the institution including:</a:t>
            </a:r>
          </a:p>
        </p:txBody>
      </p:sp>
    </p:spTree>
    <p:extLst>
      <p:ext uri="{BB962C8B-B14F-4D97-AF65-F5344CB8AC3E}">
        <p14:creationId xmlns:p14="http://schemas.microsoft.com/office/powerpoint/2010/main" val="10029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3">
                                            <p:txEl>
                                              <p:pRg st="4" end="4"/>
                                            </p:txEl>
                                          </p:spTgt>
                                        </p:tgtEl>
                                        <p:attrNameLst>
                                          <p:attrName>style.color</p:attrName>
                                        </p:attrNameLst>
                                      </p:cBhvr>
                                      <p:to>
                                        <a:schemeClr val="accent2"/>
                                      </p:to>
                                    </p:animClr>
                                  </p:childTnLst>
                                </p:cTn>
                              </p:par>
                              <p:par>
                                <p:cTn id="9" presetID="3" presetClass="emph" presetSubtype="2" fill="hold" nodeType="withEffect">
                                  <p:stCondLst>
                                    <p:cond delay="0"/>
                                  </p:stCondLst>
                                  <p:childTnLst>
                                    <p:animClr clrSpc="rgb" dir="cw">
                                      <p:cBhvr override="childStyle">
                                        <p:cTn id="10" dur="2000" fill="hold"/>
                                        <p:tgtEl>
                                          <p:spTgt spid="5">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E59D2-2C95-3FB8-D0CB-18B952766EDF}"/>
              </a:ext>
            </a:extLst>
          </p:cNvPr>
          <p:cNvSpPr>
            <a:spLocks noGrp="1"/>
          </p:cNvSpPr>
          <p:nvPr>
            <p:ph type="title"/>
          </p:nvPr>
        </p:nvSpPr>
        <p:spPr>
          <a:xfrm>
            <a:off x="1097280" y="758952"/>
            <a:ext cx="10058400" cy="3892168"/>
          </a:xfrm>
        </p:spPr>
        <p:txBody>
          <a:bodyPr vert="horz" lIns="91440" tIns="45720" rIns="91440" bIns="45720" rtlCol="0" anchor="b">
            <a:normAutofit/>
          </a:bodyPr>
          <a:lstStyle/>
          <a:p>
            <a:pPr algn="ctr"/>
            <a:r>
              <a:rPr lang="en-US" sz="8000">
                <a:solidFill>
                  <a:schemeClr val="tx1">
                    <a:lumMod val="85000"/>
                    <a:lumOff val="15000"/>
                  </a:schemeClr>
                </a:solidFill>
              </a:rPr>
              <a:t>Meet Our Residents </a:t>
            </a:r>
            <a:endParaRPr lang="en-US">
              <a:solidFill>
                <a:schemeClr val="tx1">
                  <a:lumMod val="85000"/>
                  <a:lumOff val="15000"/>
                </a:schemeClr>
              </a:solidFill>
            </a:endParaRPr>
          </a:p>
        </p:txBody>
      </p:sp>
      <p:sp>
        <p:nvSpPr>
          <p:cNvPr id="18" name="Rectangle 17">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7029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72D277-E367-1611-903E-71D5F750AE61}"/>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b="1" dirty="0">
                <a:cs typeface="Calibri Light"/>
              </a:rPr>
              <a:t>Mikaela Gold, MD PGY-1</a:t>
            </a:r>
            <a:endParaRPr lang="en-US" b="1" dirty="0"/>
          </a:p>
        </p:txBody>
      </p:sp>
      <p:pic>
        <p:nvPicPr>
          <p:cNvPr id="6" name="Content Placeholder 5" descr="A person holding a sign&#10;&#10;Description automatically generated">
            <a:extLst>
              <a:ext uri="{FF2B5EF4-FFF2-40B4-BE49-F238E27FC236}">
                <a16:creationId xmlns:a16="http://schemas.microsoft.com/office/drawing/2014/main" id="{A2B6E52A-36FA-5630-389A-6259EED06644}"/>
              </a:ext>
            </a:extLst>
          </p:cNvPr>
          <p:cNvPicPr>
            <a:picLocks noGrp="1" noChangeAspect="1"/>
          </p:cNvPicPr>
          <p:nvPr>
            <p:ph sz="half" idx="1"/>
          </p:nvPr>
        </p:nvPicPr>
        <p:blipFill>
          <a:blip r:embed="rId2"/>
          <a:srcRect b="10017"/>
          <a:stretch/>
        </p:blipFill>
        <p:spPr>
          <a:xfrm>
            <a:off x="633999" y="640081"/>
            <a:ext cx="4001315" cy="5314406"/>
          </a:xfrm>
          <a:prstGeom prst="rect">
            <a:avLst/>
          </a:prstGeom>
        </p:spPr>
      </p:pic>
      <p:cxnSp>
        <p:nvCxnSpPr>
          <p:cNvPr id="19" name="Straight Connector 18">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C16D234-AFB3-8748-214C-62470617152A}"/>
              </a:ext>
            </a:extLst>
          </p:cNvPr>
          <p:cNvSpPr>
            <a:spLocks noGrp="1"/>
          </p:cNvSpPr>
          <p:nvPr>
            <p:ph sz="half" idx="2"/>
          </p:nvPr>
        </p:nvSpPr>
        <p:spPr>
          <a:xfrm>
            <a:off x="4974769" y="2198914"/>
            <a:ext cx="6574973" cy="3670180"/>
          </a:xfrm>
        </p:spPr>
        <p:txBody>
          <a:bodyPr vert="horz" lIns="0" tIns="45720" rIns="0" bIns="45720" rtlCol="0" anchor="t">
            <a:noAutofit/>
          </a:bodyPr>
          <a:lstStyle/>
          <a:p>
            <a:r>
              <a:rPr lang="en-US" sz="1600" b="1" dirty="0">
                <a:solidFill>
                  <a:srgbClr val="000000"/>
                </a:solidFill>
                <a:ea typeface="+mn-lt"/>
                <a:cs typeface="+mn-lt"/>
              </a:rPr>
              <a:t>Hometown:</a:t>
            </a:r>
            <a:r>
              <a:rPr lang="en-US" sz="1600" dirty="0">
                <a:solidFill>
                  <a:srgbClr val="000000"/>
                </a:solidFill>
                <a:ea typeface="+mn-lt"/>
                <a:cs typeface="+mn-lt"/>
              </a:rPr>
              <a:t> Huntsville, Alabama</a:t>
            </a:r>
            <a:endParaRPr lang="en-US" sz="1600">
              <a:cs typeface="Calibri" panose="020F0502020204030204"/>
            </a:endParaRPr>
          </a:p>
          <a:p>
            <a:r>
              <a:rPr lang="en-US" sz="1600" b="1" dirty="0">
                <a:solidFill>
                  <a:srgbClr val="000000"/>
                </a:solidFill>
                <a:ea typeface="+mn-lt"/>
                <a:cs typeface="+mn-lt"/>
              </a:rPr>
              <a:t>Med School:</a:t>
            </a:r>
            <a:r>
              <a:rPr lang="en-US" sz="1600" dirty="0">
                <a:solidFill>
                  <a:srgbClr val="000000"/>
                </a:solidFill>
                <a:ea typeface="+mn-lt"/>
                <a:cs typeface="+mn-lt"/>
              </a:rPr>
              <a:t> Meharry Medical College</a:t>
            </a:r>
            <a:endParaRPr lang="en-US" sz="1600">
              <a:cs typeface="Calibri"/>
            </a:endParaRPr>
          </a:p>
          <a:p>
            <a:r>
              <a:rPr lang="en-US" sz="1600" b="1" dirty="0">
                <a:solidFill>
                  <a:srgbClr val="000000"/>
                </a:solidFill>
                <a:ea typeface="+mn-lt"/>
                <a:cs typeface="+mn-lt"/>
              </a:rPr>
              <a:t>Why Hopkins HEA:</a:t>
            </a:r>
            <a:r>
              <a:rPr lang="en-US" sz="1600" dirty="0">
                <a:solidFill>
                  <a:srgbClr val="000000"/>
                </a:solidFill>
                <a:ea typeface="+mn-lt"/>
                <a:cs typeface="+mn-lt"/>
              </a:rPr>
              <a:t> I was specifically looking for a program that extends beyond the classroom and is deeply integrated into the community, providing intentional mentorship and fostering collaboration across various organizations. The disparities in pediatric health outcomes across specialties within the Black community are alarming. As a Health Equity and Advocacy resident, I will be equipped to address the social determinants of health that create barriers to equitable healthcare through a multifaceted approach involving health equity research, community engagement, and ongoing advocacy. I am also excited to gain additional expertise through the Johns Hopkins Bloomberg School of Public Health and to participate in national advocacy efforts with the American Academy of Pediatrics.</a:t>
            </a:r>
            <a:endParaRPr lang="en-US" sz="1600">
              <a:cs typeface="Calibri"/>
            </a:endParaRPr>
          </a:p>
          <a:p>
            <a:r>
              <a:rPr lang="en-US" sz="1600" b="1" dirty="0">
                <a:solidFill>
                  <a:srgbClr val="000000"/>
                </a:solidFill>
                <a:ea typeface="+mn-lt"/>
                <a:cs typeface="+mn-lt"/>
              </a:rPr>
              <a:t>Health Equity Interests:</a:t>
            </a:r>
            <a:r>
              <a:rPr lang="en-US" sz="1600" dirty="0">
                <a:solidFill>
                  <a:srgbClr val="000000"/>
                </a:solidFill>
                <a:ea typeface="+mn-lt"/>
                <a:cs typeface="+mn-lt"/>
              </a:rPr>
              <a:t> Health disparities in infant mortality rates, Social determinants of health</a:t>
            </a:r>
            <a:endParaRPr lang="en-US" sz="1600" dirty="0"/>
          </a:p>
          <a:p>
            <a:endParaRPr lang="en-US" dirty="0">
              <a:cs typeface="Calibri"/>
            </a:endParaRPr>
          </a:p>
        </p:txBody>
      </p:sp>
      <p:sp>
        <p:nvSpPr>
          <p:cNvPr id="21" name="Rectangle 20">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EDC1780A-849D-CFA6-5654-5C673584E81F}"/>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A4251E3D-D864-1047-80FA-C579885B9E66}" type="slidenum">
              <a:rPr lang="en-US" smtClean="0"/>
              <a:pPr>
                <a:spcAft>
                  <a:spcPts val="600"/>
                </a:spcAft>
              </a:pPr>
              <a:t>15</a:t>
            </a:fld>
            <a:endParaRPr lang="en-US"/>
          </a:p>
        </p:txBody>
      </p:sp>
    </p:spTree>
    <p:extLst>
      <p:ext uri="{BB962C8B-B14F-4D97-AF65-F5344CB8AC3E}">
        <p14:creationId xmlns:p14="http://schemas.microsoft.com/office/powerpoint/2010/main" val="1011394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3A24FE-72D4-0EAD-FF49-A962AE431484}"/>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b="1" dirty="0">
                <a:cs typeface="Calibri Light"/>
              </a:rPr>
              <a:t>Pranav Nandan, MD PGY-1</a:t>
            </a:r>
            <a:endParaRPr lang="en-US" b="1" dirty="0"/>
          </a:p>
        </p:txBody>
      </p:sp>
      <p:pic>
        <p:nvPicPr>
          <p:cNvPr id="6" name="Content Placeholder 5" descr="A person smiling for a selfie&#10;&#10;Description automatically generated">
            <a:extLst>
              <a:ext uri="{FF2B5EF4-FFF2-40B4-BE49-F238E27FC236}">
                <a16:creationId xmlns:a16="http://schemas.microsoft.com/office/drawing/2014/main" id="{0C29AA57-C15C-60E4-32E3-B1A62F39992F}"/>
              </a:ext>
            </a:extLst>
          </p:cNvPr>
          <p:cNvPicPr>
            <a:picLocks noGrp="1" noChangeAspect="1"/>
          </p:cNvPicPr>
          <p:nvPr>
            <p:ph sz="half" idx="1"/>
          </p:nvPr>
        </p:nvPicPr>
        <p:blipFill>
          <a:blip r:embed="rId2"/>
          <a:stretch>
            <a:fillRect/>
          </a:stretch>
        </p:blipFill>
        <p:spPr>
          <a:xfrm rot="5400000">
            <a:off x="-22546" y="1304381"/>
            <a:ext cx="5314406" cy="3985804"/>
          </a:xfrm>
          <a:prstGeom prst="rect">
            <a:avLst/>
          </a:prstGeom>
        </p:spPr>
      </p:pic>
      <p:cxnSp>
        <p:nvCxnSpPr>
          <p:cNvPr id="19" name="Straight Connector 18">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D1DC23E-59AE-B56E-AA9D-23300D0C0CBF}"/>
              </a:ext>
            </a:extLst>
          </p:cNvPr>
          <p:cNvSpPr>
            <a:spLocks noGrp="1"/>
          </p:cNvSpPr>
          <p:nvPr>
            <p:ph sz="half" idx="2"/>
          </p:nvPr>
        </p:nvSpPr>
        <p:spPr>
          <a:xfrm>
            <a:off x="4974769" y="2198914"/>
            <a:ext cx="6574973" cy="3670180"/>
          </a:xfrm>
        </p:spPr>
        <p:txBody>
          <a:bodyPr vert="horz" lIns="0" tIns="45720" rIns="0" bIns="45720" rtlCol="0" anchor="t">
            <a:noAutofit/>
          </a:bodyPr>
          <a:lstStyle/>
          <a:p>
            <a:r>
              <a:rPr lang="en-US" sz="1600" b="1" dirty="0">
                <a:latin typeface="Calibri"/>
                <a:cs typeface="Times New Roman"/>
              </a:rPr>
              <a:t>Hometown:</a:t>
            </a:r>
            <a:r>
              <a:rPr lang="en-US" sz="1600" dirty="0">
                <a:latin typeface="Calibri"/>
                <a:cs typeface="Times New Roman"/>
              </a:rPr>
              <a:t> Blue Bell, PA</a:t>
            </a:r>
            <a:endParaRPr lang="en-US" sz="1600" dirty="0">
              <a:cs typeface="Calibri"/>
            </a:endParaRPr>
          </a:p>
          <a:p>
            <a:r>
              <a:rPr lang="en-US" sz="1600" b="1" dirty="0">
                <a:latin typeface="Calibri"/>
                <a:cs typeface="Times New Roman"/>
              </a:rPr>
              <a:t>Med School:</a:t>
            </a:r>
            <a:r>
              <a:rPr lang="en-US" sz="1600" dirty="0">
                <a:latin typeface="Calibri"/>
                <a:cs typeface="Times New Roman"/>
              </a:rPr>
              <a:t> Saint Louis University </a:t>
            </a:r>
            <a:endParaRPr lang="en-US" sz="1600" dirty="0">
              <a:latin typeface="Calibri"/>
              <a:cs typeface="Calibri"/>
            </a:endParaRPr>
          </a:p>
          <a:p>
            <a:r>
              <a:rPr lang="en-US" sz="1600" b="1" dirty="0">
                <a:latin typeface="Calibri"/>
                <a:cs typeface="Times New Roman"/>
              </a:rPr>
              <a:t>Why Hopkins HEA: </a:t>
            </a:r>
            <a:r>
              <a:rPr lang="en-US" sz="1600" dirty="0">
                <a:latin typeface="Calibri"/>
                <a:cs typeface="Times New Roman"/>
              </a:rPr>
              <a:t>I strongly believe that the health of a child is inseparable from the health of their community. Through the HEA track, I felt that I would have the dedicated time and opportunities to positively impact the Baltimore community on both an individual and systemic level. Learning from the incredible mentors at Hopkins, I was confident I would leave this program a much stronger leader and physician-scholar. </a:t>
            </a:r>
            <a:endParaRPr lang="en-US" sz="1600" dirty="0">
              <a:latin typeface="Calibri"/>
              <a:cs typeface="Calibri"/>
            </a:endParaRPr>
          </a:p>
          <a:p>
            <a:r>
              <a:rPr lang="en-US" sz="1600" b="1" dirty="0">
                <a:latin typeface="Calibri"/>
                <a:cs typeface="Times New Roman"/>
              </a:rPr>
              <a:t>Health Equity Interests: </a:t>
            </a:r>
            <a:r>
              <a:rPr lang="en-US" sz="1600" dirty="0">
                <a:latin typeface="Calibri"/>
                <a:cs typeface="Times New Roman"/>
              </a:rPr>
              <a:t>food access, immigrant/refugee healthcare, preventing hospitalizations </a:t>
            </a:r>
            <a:endParaRPr lang="en-US" sz="1600" dirty="0">
              <a:latin typeface="Calibri"/>
            </a:endParaRPr>
          </a:p>
          <a:p>
            <a:endParaRPr lang="en-US" dirty="0">
              <a:cs typeface="Calibri"/>
            </a:endParaRPr>
          </a:p>
        </p:txBody>
      </p:sp>
      <p:sp>
        <p:nvSpPr>
          <p:cNvPr id="21" name="Rectangle 20">
            <a:extLst>
              <a:ext uri="{FF2B5EF4-FFF2-40B4-BE49-F238E27FC236}">
                <a16:creationId xmlns:a16="http://schemas.microsoft.com/office/drawing/2014/main" id="{29765C2F-E3D0-4261-9A4A-F97B2C609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74B8C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6638892E-C2A5-4DB9-B4D3-22B4DA4B3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7966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E99830AA-B7CB-6405-5AF0-B311066FE8EC}"/>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A4251E3D-D864-1047-80FA-C579885B9E66}" type="slidenum">
              <a:rPr lang="en-US" smtClean="0"/>
              <a:pPr>
                <a:spcAft>
                  <a:spcPts val="600"/>
                </a:spcAft>
              </a:pPr>
              <a:t>16</a:t>
            </a:fld>
            <a:endParaRPr lang="en-US"/>
          </a:p>
        </p:txBody>
      </p:sp>
    </p:spTree>
    <p:extLst>
      <p:ext uri="{BB962C8B-B14F-4D97-AF65-F5344CB8AC3E}">
        <p14:creationId xmlns:p14="http://schemas.microsoft.com/office/powerpoint/2010/main" val="2733492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665A26FA-F27E-BEED-574F-51BF0523E86A}"/>
              </a:ext>
            </a:extLst>
          </p:cNvPr>
          <p:cNvSpPr>
            <a:spLocks noGrp="1"/>
          </p:cNvSpPr>
          <p:nvPr>
            <p:ph type="title"/>
          </p:nvPr>
        </p:nvSpPr>
        <p:spPr>
          <a:xfrm>
            <a:off x="4974771" y="634946"/>
            <a:ext cx="6574972" cy="1450757"/>
          </a:xfrm>
        </p:spPr>
        <p:txBody>
          <a:bodyPr>
            <a:normAutofit/>
          </a:bodyPr>
          <a:lstStyle/>
          <a:p>
            <a:r>
              <a:rPr lang="en-US" b="1" dirty="0">
                <a:ea typeface="Calibri"/>
                <a:cs typeface="Calibri"/>
              </a:rPr>
              <a:t>Jaz Johnson, MD: PGY-2</a:t>
            </a:r>
            <a:endParaRPr lang="en-US" b="1" dirty="0"/>
          </a:p>
        </p:txBody>
      </p:sp>
      <p:pic>
        <p:nvPicPr>
          <p:cNvPr id="6" name="Content Placeholder 5" descr="A person holding a sign&#10;&#10;Description automatically generated">
            <a:extLst>
              <a:ext uri="{FF2B5EF4-FFF2-40B4-BE49-F238E27FC236}">
                <a16:creationId xmlns:a16="http://schemas.microsoft.com/office/drawing/2014/main" id="{86D7E91F-8FB3-3D66-FD21-6A364DFB2E1D}"/>
              </a:ext>
            </a:extLst>
          </p:cNvPr>
          <p:cNvPicPr>
            <a:picLocks noGrp="1" noChangeAspect="1"/>
          </p:cNvPicPr>
          <p:nvPr>
            <p:ph idx="1"/>
          </p:nvPr>
        </p:nvPicPr>
        <p:blipFill rotWithShape="1">
          <a:blip r:embed="rId2"/>
          <a:srcRect r="-3" b="1381"/>
          <a:stretch/>
        </p:blipFill>
        <p:spPr>
          <a:xfrm>
            <a:off x="633999" y="640081"/>
            <a:ext cx="4001315" cy="5314406"/>
          </a:xfrm>
          <a:prstGeom prst="rect">
            <a:avLst/>
          </a:prstGeom>
        </p:spPr>
      </p:pic>
      <p:cxnSp>
        <p:nvCxnSpPr>
          <p:cNvPr id="22" name="Straight Connector 2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9219AEB-5896-7E96-63E2-37A2381955E3}"/>
              </a:ext>
            </a:extLst>
          </p:cNvPr>
          <p:cNvSpPr>
            <a:spLocks noGrp="1"/>
          </p:cNvSpPr>
          <p:nvPr>
            <p:ph sz="half" idx="4294967295"/>
          </p:nvPr>
        </p:nvSpPr>
        <p:spPr>
          <a:xfrm>
            <a:off x="4974769" y="2198914"/>
            <a:ext cx="6574973" cy="3670180"/>
          </a:xfrm>
        </p:spPr>
        <p:txBody>
          <a:bodyPr vert="horz" lIns="0" tIns="45720" rIns="0" bIns="45720" rtlCol="0">
            <a:normAutofit/>
          </a:bodyPr>
          <a:lstStyle/>
          <a:p>
            <a:r>
              <a:rPr lang="en-US" sz="1400" b="1">
                <a:ea typeface="Calibri"/>
                <a:cs typeface="Calibri"/>
              </a:rPr>
              <a:t>Hometown</a:t>
            </a:r>
            <a:r>
              <a:rPr lang="en-US" sz="1400">
                <a:ea typeface="Calibri"/>
                <a:cs typeface="Calibri"/>
              </a:rPr>
              <a:t>: Newport News, VA</a:t>
            </a:r>
            <a:endParaRPr lang="en-US" sz="1400" dirty="0">
              <a:ea typeface="Calibri" panose="020F0502020204030204"/>
              <a:cs typeface="Calibri" panose="020F0502020204030204"/>
            </a:endParaRPr>
          </a:p>
          <a:p>
            <a:r>
              <a:rPr lang="en-US" sz="1400" b="1">
                <a:ea typeface="Calibri"/>
                <a:cs typeface="Calibri"/>
              </a:rPr>
              <a:t>Medical School: </a:t>
            </a:r>
            <a:r>
              <a:rPr lang="en-US" sz="1400">
                <a:ea typeface="Calibri"/>
                <a:cs typeface="Calibri"/>
              </a:rPr>
              <a:t>Virginia Commonwealth University</a:t>
            </a:r>
            <a:endParaRPr lang="en-US" sz="1400" dirty="0"/>
          </a:p>
          <a:p>
            <a:r>
              <a:rPr lang="en-US" sz="1400" b="1">
                <a:ea typeface="Calibri"/>
                <a:cs typeface="Calibri"/>
              </a:rPr>
              <a:t>Why did you choose Hopkins? </a:t>
            </a:r>
            <a:r>
              <a:rPr lang="en-US" sz="1400">
                <a:ea typeface="Calibri"/>
                <a:cs typeface="Calibri"/>
              </a:rPr>
              <a:t>Hopkins has always been a dream of mine, since I was a kid I dreamed of coming here. Of course you have the history and the legacy - but the thing that really blew me away was the faculty. It's hard to explain but I really felt seen, and wanted. This all started when I called one of the APDs to notify them of my inability to participate in the virtual visiting elective because of scheduling conflicts - without even seeing my full application I was offered an in-person away rotation. I was blown away by that!! I ultimately declined because I felt I didn't have the bandwidth but it spoke volumes to how serious they were about recruiting </a:t>
            </a:r>
            <a:r>
              <a:rPr lang="en-US" sz="1400" err="1">
                <a:ea typeface="Calibri"/>
                <a:cs typeface="Calibri"/>
              </a:rPr>
              <a:t>URiM</a:t>
            </a:r>
            <a:r>
              <a:rPr lang="en-US" sz="1400">
                <a:ea typeface="Calibri"/>
                <a:cs typeface="Calibri"/>
              </a:rPr>
              <a:t> students, which means a lot as an African-American male. This coupled with an incredible interview experience, great resident socials and the world-class training (as a resident and within the Health equity track), made Johns Hopkins the right choice for me!</a:t>
            </a:r>
            <a:endParaRPr lang="en-US" sz="1400" dirty="0"/>
          </a:p>
          <a:p>
            <a:r>
              <a:rPr lang="en-US" sz="1400" b="1" dirty="0">
                <a:ea typeface="Calibri"/>
                <a:cs typeface="Calibri"/>
              </a:rPr>
              <a:t>Health equity interests</a:t>
            </a:r>
            <a:r>
              <a:rPr lang="en-US" sz="1400" dirty="0">
                <a:ea typeface="Calibri"/>
                <a:cs typeface="Calibri"/>
              </a:rPr>
              <a:t>: healthcare access for youth in the juvenile justice system </a:t>
            </a:r>
          </a:p>
        </p:txBody>
      </p:sp>
      <p:sp>
        <p:nvSpPr>
          <p:cNvPr id="23" name="Rectangle 22">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1851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E3A310-EFD4-AD03-DCE7-F1582730DA4A}"/>
              </a:ext>
            </a:extLst>
          </p:cNvPr>
          <p:cNvSpPr txBox="1"/>
          <p:nvPr/>
        </p:nvSpPr>
        <p:spPr>
          <a:xfrm>
            <a:off x="4974771" y="634946"/>
            <a:ext cx="6574972" cy="145075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85000"/>
              </a:lnSpc>
              <a:spcBef>
                <a:spcPct val="0"/>
              </a:spcBef>
              <a:spcAft>
                <a:spcPts val="600"/>
              </a:spcAft>
            </a:pPr>
            <a:r>
              <a:rPr lang="en-US" sz="4800" b="1" spc="-50" dirty="0">
                <a:solidFill>
                  <a:schemeClr val="tx1">
                    <a:lumMod val="75000"/>
                    <a:lumOff val="25000"/>
                  </a:schemeClr>
                </a:solidFill>
                <a:latin typeface="+mj-lt"/>
                <a:ea typeface="+mj-ea"/>
                <a:cs typeface="+mj-cs"/>
              </a:rPr>
              <a:t>Molly Kuehn, MD: PGY-2</a:t>
            </a:r>
            <a:endParaRPr lang="en-US" dirty="0">
              <a:solidFill>
                <a:schemeClr val="tx1">
                  <a:lumMod val="75000"/>
                  <a:lumOff val="25000"/>
                </a:schemeClr>
              </a:solidFill>
              <a:ea typeface="+mj-ea"/>
              <a:cs typeface="+mj-cs"/>
            </a:endParaRPr>
          </a:p>
        </p:txBody>
      </p:sp>
      <p:pic>
        <p:nvPicPr>
          <p:cNvPr id="6" name="Content Placeholder 5" descr="Neuroscience majors prepare for careers in law and medicine ...">
            <a:extLst>
              <a:ext uri="{FF2B5EF4-FFF2-40B4-BE49-F238E27FC236}">
                <a16:creationId xmlns:a16="http://schemas.microsoft.com/office/drawing/2014/main" id="{F6EBBFE0-D474-0381-59F0-760EDE2AC39A}"/>
              </a:ext>
            </a:extLst>
          </p:cNvPr>
          <p:cNvPicPr>
            <a:picLocks noGrp="1" noChangeAspect="1"/>
          </p:cNvPicPr>
          <p:nvPr>
            <p:ph sz="half" idx="1"/>
          </p:nvPr>
        </p:nvPicPr>
        <p:blipFill rotWithShape="1">
          <a:blip r:embed="rId2"/>
          <a:srcRect l="1072" r="7070" b="-2"/>
          <a:stretch/>
        </p:blipFill>
        <p:spPr>
          <a:xfrm>
            <a:off x="633999" y="640081"/>
            <a:ext cx="4001315" cy="5314406"/>
          </a:xfrm>
          <a:prstGeom prst="rect">
            <a:avLst/>
          </a:prstGeom>
        </p:spPr>
      </p:pic>
      <p:cxnSp>
        <p:nvCxnSpPr>
          <p:cNvPr id="20" name="Straight Connector 19">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20993F8-D08A-9042-2BB9-06AFFACB857B}"/>
              </a:ext>
            </a:extLst>
          </p:cNvPr>
          <p:cNvSpPr>
            <a:spLocks noGrp="1"/>
          </p:cNvSpPr>
          <p:nvPr>
            <p:ph sz="half" idx="2"/>
          </p:nvPr>
        </p:nvSpPr>
        <p:spPr>
          <a:xfrm>
            <a:off x="4974769" y="2198914"/>
            <a:ext cx="6574973" cy="3670180"/>
          </a:xfrm>
        </p:spPr>
        <p:txBody>
          <a:bodyPr vert="horz" lIns="0" tIns="45720" rIns="0" bIns="45720" rtlCol="0">
            <a:normAutofit/>
          </a:bodyPr>
          <a:lstStyle/>
          <a:p>
            <a:r>
              <a:rPr lang="en-US" b="1"/>
              <a:t>Hometown: </a:t>
            </a:r>
            <a:r>
              <a:rPr lang="en-US"/>
              <a:t> Coralville, IA</a:t>
            </a:r>
          </a:p>
          <a:p>
            <a:r>
              <a:rPr lang="en-US" b="1"/>
              <a:t>Med school</a:t>
            </a:r>
            <a:r>
              <a:rPr lang="en-US"/>
              <a:t>: Duke University School of Medicine</a:t>
            </a:r>
          </a:p>
          <a:p>
            <a:r>
              <a:rPr lang="en-US" b="1"/>
              <a:t>For fun: </a:t>
            </a:r>
            <a:r>
              <a:rPr lang="en-US"/>
              <a:t>Garden, read, make photo books, watch sports, and spend time outdoors, especially near water</a:t>
            </a:r>
          </a:p>
          <a:p>
            <a:r>
              <a:rPr lang="en-US" b="1"/>
              <a:t>Why did I choose Hopkins: </a:t>
            </a:r>
            <a:r>
              <a:rPr lang="en-US"/>
              <a:t>A couple reasons I chose Hopkins are the strength of clinical training and the opportunities for community partnership and advocacy through the Health Equity track</a:t>
            </a:r>
          </a:p>
          <a:p>
            <a:r>
              <a:rPr lang="en-US" b="1"/>
              <a:t>Health equity interests:</a:t>
            </a:r>
            <a:r>
              <a:rPr lang="en-US"/>
              <a:t> obesity, primary care delivery</a:t>
            </a:r>
          </a:p>
        </p:txBody>
      </p:sp>
      <p:sp>
        <p:nvSpPr>
          <p:cNvPr id="22" name="Rectangle 21">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2287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46588-3B84-4AB5-8510-27C21F871075}"/>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b="1" dirty="0"/>
              <a:t>Rafi Faria, MD: PGY-3</a:t>
            </a:r>
            <a:endParaRPr lang="en-US" dirty="0"/>
          </a:p>
        </p:txBody>
      </p:sp>
      <p:pic>
        <p:nvPicPr>
          <p:cNvPr id="9" name="Picture 9">
            <a:extLst>
              <a:ext uri="{FF2B5EF4-FFF2-40B4-BE49-F238E27FC236}">
                <a16:creationId xmlns:a16="http://schemas.microsoft.com/office/drawing/2014/main" id="{AD15635A-F765-40DC-C989-852969E22907}"/>
              </a:ext>
            </a:extLst>
          </p:cNvPr>
          <p:cNvPicPr>
            <a:picLocks noGrp="1" noChangeAspect="1"/>
          </p:cNvPicPr>
          <p:nvPr>
            <p:ph sz="half" idx="1"/>
          </p:nvPr>
        </p:nvPicPr>
        <p:blipFill rotWithShape="1">
          <a:blip r:embed="rId3"/>
          <a:srcRect r="12957"/>
          <a:stretch/>
        </p:blipFill>
        <p:spPr>
          <a:xfrm>
            <a:off x="633999" y="640081"/>
            <a:ext cx="4001315" cy="5314406"/>
          </a:xfrm>
          <a:prstGeom prst="rect">
            <a:avLst/>
          </a:prstGeom>
        </p:spPr>
      </p:pic>
      <p:cxnSp>
        <p:nvCxnSpPr>
          <p:cNvPr id="22" name="Straight Connector 2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6C9B6E2-6C63-488F-BCDB-35A039B6891D}"/>
              </a:ext>
            </a:extLst>
          </p:cNvPr>
          <p:cNvSpPr>
            <a:spLocks noGrp="1"/>
          </p:cNvSpPr>
          <p:nvPr>
            <p:ph sz="half" idx="2"/>
          </p:nvPr>
        </p:nvSpPr>
        <p:spPr>
          <a:xfrm>
            <a:off x="4974769" y="2198914"/>
            <a:ext cx="6574973" cy="3670180"/>
          </a:xfrm>
        </p:spPr>
        <p:txBody>
          <a:bodyPr vert="horz" lIns="0" tIns="45720" rIns="0" bIns="45720" rtlCol="0">
            <a:normAutofit/>
          </a:bodyPr>
          <a:lstStyle/>
          <a:p>
            <a:pPr>
              <a:buFont typeface="Calibri" panose="020F0502020204030204" pitchFamily="34" charset="0"/>
              <a:buNone/>
            </a:pPr>
            <a:r>
              <a:rPr lang="en-US" sz="1600" b="1"/>
              <a:t>Hometown:</a:t>
            </a:r>
            <a:r>
              <a:rPr lang="en-US" sz="1600"/>
              <a:t> Nova Friburgo, Brazil &amp; Deerfield Beach, Florida </a:t>
            </a:r>
          </a:p>
          <a:p>
            <a:pPr>
              <a:buFont typeface="Calibri" panose="020F0502020204030204" pitchFamily="34" charset="0"/>
              <a:buNone/>
            </a:pPr>
            <a:r>
              <a:rPr lang="en-US" sz="1600" b="1"/>
              <a:t>Med School:</a:t>
            </a:r>
            <a:r>
              <a:rPr lang="en-US" sz="1600"/>
              <a:t> UNC Chapel Hill </a:t>
            </a:r>
          </a:p>
          <a:p>
            <a:pPr>
              <a:buFont typeface="Calibri" panose="020F0502020204030204" pitchFamily="34" charset="0"/>
              <a:buNone/>
            </a:pPr>
            <a:r>
              <a:rPr lang="en-US" sz="1600" b="1"/>
              <a:t>Why Hopkins HE:</a:t>
            </a:r>
            <a:r>
              <a:rPr lang="en-US" sz="1600"/>
              <a:t> To me, being a great pediatrician means knowing everything I can about addressing health inequities and understanding how to apply that knowledge in a practical way in my day-to-day life as a physician. I wanted a program where Health Equity was built into the structure of the program itself as well as the hospital system. There are so many resources to address inequities built into the way we learn to care for patients here and learning to make those connections in residency is invaluable. </a:t>
            </a:r>
          </a:p>
          <a:p>
            <a:pPr>
              <a:buFont typeface="Calibri" panose="020F0502020204030204" pitchFamily="34" charset="0"/>
              <a:buNone/>
            </a:pPr>
            <a:r>
              <a:rPr lang="en-US" sz="1600" b="1"/>
              <a:t>Health Equity Interests:</a:t>
            </a:r>
            <a:r>
              <a:rPr lang="en-US" sz="1600"/>
              <a:t> Food insecurity (especially the availability of healthy foods), Hispanic/Latino healthcare, disparities in kidney transplants/chronic kidney disease</a:t>
            </a:r>
          </a:p>
          <a:p>
            <a:endParaRPr lang="en-US" sz="1600"/>
          </a:p>
          <a:p>
            <a:pPr marL="0" indent="0">
              <a:buFont typeface="Calibri" panose="020F0502020204030204" pitchFamily="34" charset="0"/>
              <a:buNone/>
            </a:pPr>
            <a:endParaRPr lang="en-US" sz="1600" b="1"/>
          </a:p>
          <a:p>
            <a:endParaRPr lang="en-US" sz="1600"/>
          </a:p>
        </p:txBody>
      </p:sp>
      <p:sp>
        <p:nvSpPr>
          <p:cNvPr id="24" name="Rectangle 23">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077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3552A-DB2F-514B-8181-63E3481DFB9A}"/>
              </a:ext>
            </a:extLst>
          </p:cNvPr>
          <p:cNvPicPr>
            <a:picLocks noChangeAspect="1"/>
          </p:cNvPicPr>
          <p:nvPr/>
        </p:nvPicPr>
        <p:blipFill>
          <a:blip r:embed="rId3"/>
          <a:stretch>
            <a:fillRect/>
          </a:stretch>
        </p:blipFill>
        <p:spPr>
          <a:xfrm>
            <a:off x="1566612" y="901700"/>
            <a:ext cx="9545888" cy="5373539"/>
          </a:xfrm>
          <a:prstGeom prst="rect">
            <a:avLst/>
          </a:prstGeom>
        </p:spPr>
      </p:pic>
      <p:sp>
        <p:nvSpPr>
          <p:cNvPr id="4" name="TextBox 3">
            <a:extLst>
              <a:ext uri="{FF2B5EF4-FFF2-40B4-BE49-F238E27FC236}">
                <a16:creationId xmlns:a16="http://schemas.microsoft.com/office/drawing/2014/main" id="{4CC4E46D-23EB-D14C-9224-C3143DE5C104}"/>
              </a:ext>
            </a:extLst>
          </p:cNvPr>
          <p:cNvSpPr txBox="1"/>
          <p:nvPr/>
        </p:nvSpPr>
        <p:spPr>
          <a:xfrm>
            <a:off x="2114550" y="255429"/>
            <a:ext cx="8039100" cy="553998"/>
          </a:xfrm>
          <a:prstGeom prst="rect">
            <a:avLst/>
          </a:prstGeom>
          <a:noFill/>
        </p:spPr>
        <p:txBody>
          <a:bodyPr wrap="square" rtlCol="0">
            <a:spAutoFit/>
          </a:bodyPr>
          <a:lstStyle/>
          <a:p>
            <a:pPr algn="ctr"/>
            <a:r>
              <a:rPr lang="en-US" sz="3000"/>
              <a:t>What is Health Equity? Why does it matter?</a:t>
            </a:r>
          </a:p>
        </p:txBody>
      </p:sp>
    </p:spTree>
    <p:extLst>
      <p:ext uri="{BB962C8B-B14F-4D97-AF65-F5344CB8AC3E}">
        <p14:creationId xmlns:p14="http://schemas.microsoft.com/office/powerpoint/2010/main" val="1571782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F424B8-320B-45A3-9B13-6B7F6FDB22A5}"/>
              </a:ext>
            </a:extLst>
          </p:cNvPr>
          <p:cNvSpPr txBox="1"/>
          <p:nvPr/>
        </p:nvSpPr>
        <p:spPr>
          <a:xfrm>
            <a:off x="4974771" y="1167606"/>
            <a:ext cx="7344370" cy="145075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85000"/>
              </a:lnSpc>
              <a:spcBef>
                <a:spcPct val="0"/>
              </a:spcBef>
              <a:spcAft>
                <a:spcPts val="600"/>
              </a:spcAft>
            </a:pPr>
            <a:r>
              <a:rPr lang="en-US" sz="4800" b="1" spc="-50" dirty="0">
                <a:solidFill>
                  <a:schemeClr val="tx1">
                    <a:lumMod val="75000"/>
                    <a:lumOff val="25000"/>
                  </a:schemeClr>
                </a:solidFill>
                <a:latin typeface="+mj-lt"/>
                <a:ea typeface="+mj-ea"/>
                <a:cs typeface="+mj-cs"/>
              </a:rPr>
              <a:t>Cecilia Di Caprio, MD, MPH: PGY-3</a:t>
            </a:r>
            <a:endParaRPr lang="en-US" sz="4800" spc="-50" dirty="0">
              <a:solidFill>
                <a:schemeClr val="tx1">
                  <a:lumMod val="75000"/>
                  <a:lumOff val="25000"/>
                </a:schemeClr>
              </a:solidFill>
              <a:latin typeface="+mj-lt"/>
              <a:ea typeface="+mj-ea"/>
              <a:cs typeface="+mj-cs"/>
            </a:endParaRPr>
          </a:p>
          <a:p>
            <a:pPr>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pic>
        <p:nvPicPr>
          <p:cNvPr id="8" name="Picture 9" descr="A person standing in front of a blue wall&#10;&#10;Description automatically generated">
            <a:extLst>
              <a:ext uri="{FF2B5EF4-FFF2-40B4-BE49-F238E27FC236}">
                <a16:creationId xmlns:a16="http://schemas.microsoft.com/office/drawing/2014/main" id="{C80041FE-E3DD-A373-4EB0-4BC5639DB3F0}"/>
              </a:ext>
            </a:extLst>
          </p:cNvPr>
          <p:cNvPicPr>
            <a:picLocks noGrp="1" noChangeAspect="1"/>
          </p:cNvPicPr>
          <p:nvPr>
            <p:ph sz="half" idx="1"/>
          </p:nvPr>
        </p:nvPicPr>
        <p:blipFill rotWithShape="1">
          <a:blip r:embed="rId3"/>
          <a:srcRect r="390" b="2"/>
          <a:stretch/>
        </p:blipFill>
        <p:spPr>
          <a:xfrm rot="5400000">
            <a:off x="-22546" y="1296626"/>
            <a:ext cx="5314406" cy="4001315"/>
          </a:xfrm>
          <a:prstGeom prst="rect">
            <a:avLst/>
          </a:prstGeom>
        </p:spPr>
      </p:pic>
      <p:cxnSp>
        <p:nvCxnSpPr>
          <p:cNvPr id="21" name="Straight Connector 20">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6C9B6E2-6C63-488F-BCDB-35A039B6891D}"/>
              </a:ext>
            </a:extLst>
          </p:cNvPr>
          <p:cNvSpPr>
            <a:spLocks noGrp="1"/>
          </p:cNvSpPr>
          <p:nvPr>
            <p:ph sz="half" idx="2"/>
          </p:nvPr>
        </p:nvSpPr>
        <p:spPr>
          <a:xfrm>
            <a:off x="4974769" y="2198914"/>
            <a:ext cx="6574973" cy="3670180"/>
          </a:xfrm>
        </p:spPr>
        <p:txBody>
          <a:bodyPr vert="horz" lIns="0" tIns="45720" rIns="0" bIns="45720" rtlCol="0">
            <a:normAutofit/>
          </a:bodyPr>
          <a:lstStyle/>
          <a:p>
            <a:pPr>
              <a:buFont typeface="Calibri" panose="020F0502020204030204" pitchFamily="34" charset="0"/>
              <a:buNone/>
            </a:pPr>
            <a:r>
              <a:rPr lang="en-US" sz="1700" b="1"/>
              <a:t>Hometown:</a:t>
            </a:r>
            <a:r>
              <a:rPr lang="en-US" sz="1700"/>
              <a:t> Minneapolis, MN</a:t>
            </a:r>
          </a:p>
          <a:p>
            <a:pPr>
              <a:buFont typeface="Calibri" panose="020F0502020204030204" pitchFamily="34" charset="0"/>
              <a:buNone/>
            </a:pPr>
            <a:r>
              <a:rPr lang="en-US" sz="1700" b="1"/>
              <a:t>Medical School:</a:t>
            </a:r>
            <a:r>
              <a:rPr lang="en-US" sz="1700"/>
              <a:t> University of Minnesota Medical School</a:t>
            </a:r>
          </a:p>
          <a:p>
            <a:pPr>
              <a:buFont typeface="Calibri" panose="020F0502020204030204" pitchFamily="34" charset="0"/>
              <a:buNone/>
            </a:pPr>
            <a:r>
              <a:rPr lang="en-US" sz="1700" b="1"/>
              <a:t>Relevant Experiences:</a:t>
            </a:r>
            <a:r>
              <a:rPr lang="en-US" sz="1700"/>
              <a:t> AmeriCorps City Year, SNAP-Ed Community Educator, MPH in Public Health Nutrition</a:t>
            </a:r>
          </a:p>
          <a:p>
            <a:pPr>
              <a:buFont typeface="Calibri" panose="020F0502020204030204" pitchFamily="34" charset="0"/>
              <a:buNone/>
            </a:pPr>
            <a:r>
              <a:rPr lang="en-US" sz="1700" b="1"/>
              <a:t>Why Hopkins HE- </a:t>
            </a:r>
            <a:r>
              <a:rPr lang="en-US" sz="1700"/>
              <a:t>I was looking for a program that would allow me to have dedicated time to engage in health equity work and learn from incredible mentors in the field. I am not sure what I want to do after residency, so I was grateful to find a program that was not specifically tied to primary care, and would allow me to apply my interests in health equity to whatever career path I end up choosing.</a:t>
            </a:r>
          </a:p>
          <a:p>
            <a:pPr>
              <a:buFont typeface="Calibri" panose="020F0502020204030204" pitchFamily="34" charset="0"/>
              <a:buNone/>
            </a:pPr>
            <a:r>
              <a:rPr lang="en-US" sz="1700" b="1"/>
              <a:t>HE interests</a:t>
            </a:r>
            <a:r>
              <a:rPr lang="en-US" sz="1700"/>
              <a:t>: Examination of social support as a positive social determinant of health; Reproductive justice </a:t>
            </a:r>
          </a:p>
        </p:txBody>
      </p:sp>
      <p:sp>
        <p:nvSpPr>
          <p:cNvPr id="23" name="Rectangle 22">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56970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person, standing&#10;&#10;Description automatically generated">
            <a:extLst>
              <a:ext uri="{FF2B5EF4-FFF2-40B4-BE49-F238E27FC236}">
                <a16:creationId xmlns:a16="http://schemas.microsoft.com/office/drawing/2014/main" id="{60958899-2746-4CB3-9160-2ACE0B4C82BB}"/>
              </a:ext>
            </a:extLst>
          </p:cNvPr>
          <p:cNvPicPr>
            <a:picLocks noGrp="1" noChangeAspect="1"/>
          </p:cNvPicPr>
          <p:nvPr>
            <p:ph sz="half" idx="1"/>
          </p:nvPr>
        </p:nvPicPr>
        <p:blipFill>
          <a:blip r:embed="rId3"/>
          <a:stretch>
            <a:fillRect/>
          </a:stretch>
        </p:blipFill>
        <p:spPr>
          <a:xfrm>
            <a:off x="2054257" y="1845734"/>
            <a:ext cx="3023806" cy="4023359"/>
          </a:xfrm>
        </p:spPr>
      </p:pic>
      <p:sp>
        <p:nvSpPr>
          <p:cNvPr id="4" name="Content Placeholder 3">
            <a:extLst>
              <a:ext uri="{FF2B5EF4-FFF2-40B4-BE49-F238E27FC236}">
                <a16:creationId xmlns:a16="http://schemas.microsoft.com/office/drawing/2014/main" id="{13D61B18-1C11-46E9-A1A6-CAC8C8F1DEAB}"/>
              </a:ext>
            </a:extLst>
          </p:cNvPr>
          <p:cNvSpPr>
            <a:spLocks noGrp="1"/>
          </p:cNvSpPr>
          <p:nvPr>
            <p:ph sz="half" idx="2"/>
          </p:nvPr>
        </p:nvSpPr>
        <p:spPr>
          <a:xfrm>
            <a:off x="6217920" y="1845735"/>
            <a:ext cx="5040336" cy="4213859"/>
          </a:xfrm>
        </p:spPr>
        <p:txBody>
          <a:bodyPr vert="horz" lIns="0" tIns="45720" rIns="0" bIns="45720" rtlCol="0" anchor="t">
            <a:normAutofit fontScale="85000" lnSpcReduction="20000"/>
          </a:bodyPr>
          <a:lstStyle/>
          <a:p>
            <a:r>
              <a:rPr lang="en-US" dirty="0">
                <a:cs typeface="Calibri"/>
              </a:rPr>
              <a:t>Medical School: Johns Hopkins School of Medicine</a:t>
            </a:r>
            <a:endParaRPr lang="en-US" b="1" dirty="0">
              <a:cs typeface="Calibri"/>
            </a:endParaRPr>
          </a:p>
          <a:p>
            <a:r>
              <a:rPr lang="en-US" dirty="0">
                <a:cs typeface="Calibri"/>
              </a:rPr>
              <a:t>Health Equity Interest: </a:t>
            </a:r>
            <a:endParaRPr lang="en-US" dirty="0">
              <a:ea typeface="+mn-lt"/>
              <a:cs typeface="+mn-lt"/>
            </a:endParaRPr>
          </a:p>
          <a:p>
            <a:r>
              <a:rPr lang="en-US" dirty="0">
                <a:ea typeface="+mn-lt"/>
                <a:cs typeface="+mn-lt"/>
              </a:rPr>
              <a:t>- High acuity trauma during the COVID19 era compared to previous years, especially looking at child abuse and assaults in lower SES zip codes of Baltimore</a:t>
            </a:r>
            <a:endParaRPr lang="en-US" dirty="0">
              <a:cs typeface="Calibri"/>
            </a:endParaRPr>
          </a:p>
          <a:p>
            <a:r>
              <a:rPr lang="en-US" dirty="0">
                <a:cs typeface="Calibri"/>
              </a:rPr>
              <a:t>- Neonatal Abstinence Syndrome- Increasing parental engagement </a:t>
            </a:r>
          </a:p>
          <a:p>
            <a:r>
              <a:rPr lang="en-US" dirty="0">
                <a:cs typeface="Calibri"/>
              </a:rPr>
              <a:t>Why Hopkins: </a:t>
            </a:r>
            <a:r>
              <a:rPr lang="en-US" dirty="0">
                <a:ea typeface="+mn-lt"/>
                <a:cs typeface="+mn-lt"/>
              </a:rPr>
              <a:t>I truly found a 'home' in the Pediatrics Department at Johns Hopkins as a medical student. Many attendings and residents I had a chance to work with not only taught me the skill of observation needed in pediatric medicine but also how to identify and combat the social determinants of health in the children we cared for</a:t>
            </a:r>
          </a:p>
          <a:p>
            <a:r>
              <a:rPr lang="en-US" dirty="0">
                <a:ea typeface="+mn-lt"/>
                <a:cs typeface="+mn-lt"/>
              </a:rPr>
              <a:t>Where are they now: Johns Hopkins Pediatric Hospitalist Fellow, Chief Resident 2024-2025</a:t>
            </a:r>
          </a:p>
        </p:txBody>
      </p:sp>
      <p:sp>
        <p:nvSpPr>
          <p:cNvPr id="3" name="TextBox 2">
            <a:extLst>
              <a:ext uri="{FF2B5EF4-FFF2-40B4-BE49-F238E27FC236}">
                <a16:creationId xmlns:a16="http://schemas.microsoft.com/office/drawing/2014/main" id="{25EB42F2-AFEC-4AF5-816F-C53D7A06A732}"/>
              </a:ext>
            </a:extLst>
          </p:cNvPr>
          <p:cNvSpPr txBox="1"/>
          <p:nvPr/>
        </p:nvSpPr>
        <p:spPr>
          <a:xfrm>
            <a:off x="2668682" y="581345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Tai Hairston MD </a:t>
            </a:r>
            <a:endParaRPr lang="en-US"/>
          </a:p>
          <a:p>
            <a:pPr algn="l"/>
            <a:endParaRPr lang="en-US"/>
          </a:p>
        </p:txBody>
      </p:sp>
      <p:sp>
        <p:nvSpPr>
          <p:cNvPr id="9" name="Title 1">
            <a:extLst>
              <a:ext uri="{FF2B5EF4-FFF2-40B4-BE49-F238E27FC236}">
                <a16:creationId xmlns:a16="http://schemas.microsoft.com/office/drawing/2014/main" id="{069FDE06-ABC2-236D-D0C1-3F4F840D65C2}"/>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ea typeface="Calibri"/>
              <a:cs typeface="Calibri Light"/>
            </a:endParaRPr>
          </a:p>
        </p:txBody>
      </p:sp>
      <p:sp>
        <p:nvSpPr>
          <p:cNvPr id="11" name="Title 10">
            <a:extLst>
              <a:ext uri="{FF2B5EF4-FFF2-40B4-BE49-F238E27FC236}">
                <a16:creationId xmlns:a16="http://schemas.microsoft.com/office/drawing/2014/main" id="{92B2F888-74D0-1AF8-BAE3-6FF1A268BC6C}"/>
              </a:ext>
            </a:extLst>
          </p:cNvPr>
          <p:cNvSpPr>
            <a:spLocks noGrp="1"/>
          </p:cNvSpPr>
          <p:nvPr>
            <p:ph type="title"/>
          </p:nvPr>
        </p:nvSpPr>
        <p:spPr>
          <a:xfrm>
            <a:off x="1251494" y="-420968"/>
            <a:ext cx="10058400" cy="1450757"/>
          </a:xfrm>
        </p:spPr>
        <p:txBody>
          <a:bodyPr/>
          <a:lstStyle/>
          <a:p>
            <a:r>
              <a:rPr lang="en-US" b="1" dirty="0">
                <a:cs typeface="Calibri Light"/>
              </a:rPr>
              <a:t>Alumni</a:t>
            </a:r>
          </a:p>
        </p:txBody>
      </p:sp>
      <p:sp>
        <p:nvSpPr>
          <p:cNvPr id="5" name="Title 1">
            <a:extLst>
              <a:ext uri="{FF2B5EF4-FFF2-40B4-BE49-F238E27FC236}">
                <a16:creationId xmlns:a16="http://schemas.microsoft.com/office/drawing/2014/main" id="{2E4CACB5-35C1-725C-B87D-8BF22DAA37CB}"/>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t>                                      Tai Hairston, MD</a:t>
            </a:r>
            <a:endParaRPr lang="en-US" dirty="0"/>
          </a:p>
        </p:txBody>
      </p:sp>
    </p:spTree>
    <p:extLst>
      <p:ext uri="{BB962C8B-B14F-4D97-AF65-F5344CB8AC3E}">
        <p14:creationId xmlns:p14="http://schemas.microsoft.com/office/powerpoint/2010/main" val="3596038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0A884CC-8471-627A-BFF8-20F51A726055}"/>
              </a:ext>
            </a:extLst>
          </p:cNvPr>
          <p:cNvSpPr>
            <a:spLocks noGrp="1"/>
          </p:cNvSpPr>
          <p:nvPr>
            <p:ph type="title"/>
          </p:nvPr>
        </p:nvSpPr>
        <p:spPr>
          <a:xfrm>
            <a:off x="4974771" y="634946"/>
            <a:ext cx="6574972" cy="1450757"/>
          </a:xfrm>
        </p:spPr>
        <p:txBody>
          <a:bodyPr vert="horz" lIns="91440" tIns="45720" rIns="91440" bIns="45720" rtlCol="0" anchor="b">
            <a:normAutofit/>
          </a:bodyPr>
          <a:lstStyle/>
          <a:p>
            <a:pPr>
              <a:lnSpc>
                <a:spcPct val="90000"/>
              </a:lnSpc>
              <a:spcBef>
                <a:spcPts val="1200"/>
              </a:spcBef>
              <a:spcAft>
                <a:spcPts val="200"/>
              </a:spcAft>
            </a:pPr>
            <a:r>
              <a:rPr lang="en-US" sz="4400" b="1" dirty="0">
                <a:latin typeface="Calibri Light" panose="020F0302020204030204" pitchFamily="34" charset="0"/>
                <a:ea typeface="Calibri"/>
                <a:cs typeface="Calibri Light" panose="020F0302020204030204" pitchFamily="34" charset="0"/>
              </a:rPr>
              <a:t>Devki Gami MD, MA</a:t>
            </a:r>
            <a:endParaRPr lang="en-US" sz="4400" dirty="0">
              <a:latin typeface="Calibri Light" panose="020F0302020204030204" pitchFamily="34" charset="0"/>
              <a:ea typeface="Calibri"/>
              <a:cs typeface="Calibri Light" panose="020F0302020204030204" pitchFamily="34" charset="0"/>
            </a:endParaRPr>
          </a:p>
        </p:txBody>
      </p:sp>
      <p:cxnSp>
        <p:nvCxnSpPr>
          <p:cNvPr id="32" name="Straight Connector 3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381F90-78CA-4908-914D-C931A50D1D51}"/>
              </a:ext>
            </a:extLst>
          </p:cNvPr>
          <p:cNvSpPr>
            <a:spLocks noGrp="1"/>
          </p:cNvSpPr>
          <p:nvPr>
            <p:ph sz="half" idx="1"/>
          </p:nvPr>
        </p:nvSpPr>
        <p:spPr>
          <a:xfrm>
            <a:off x="4928588" y="2591460"/>
            <a:ext cx="6944427" cy="3866452"/>
          </a:xfrm>
        </p:spPr>
        <p:txBody>
          <a:bodyPr vert="horz" lIns="0" tIns="45720" rIns="0" bIns="45720" rtlCol="0" anchor="t">
            <a:normAutofit/>
          </a:bodyPr>
          <a:lstStyle/>
          <a:p>
            <a:r>
              <a:rPr lang="en-US" b="1" dirty="0"/>
              <a:t>Medical School:</a:t>
            </a:r>
            <a:r>
              <a:rPr lang="en-US" dirty="0"/>
              <a:t> Temple University </a:t>
            </a:r>
          </a:p>
          <a:p>
            <a:pPr marL="0" indent="0">
              <a:buNone/>
            </a:pPr>
            <a:r>
              <a:rPr lang="en-US" b="1" dirty="0"/>
              <a:t>Additional Training:</a:t>
            </a:r>
            <a:r>
              <a:rPr lang="en-US" dirty="0"/>
              <a:t> Master Degree in Urban Bioethics</a:t>
            </a:r>
            <a:endParaRPr lang="en-US" dirty="0">
              <a:ea typeface="Calibri"/>
              <a:cs typeface="Calibri"/>
            </a:endParaRPr>
          </a:p>
          <a:p>
            <a:r>
              <a:rPr lang="en-US" b="1" dirty="0"/>
              <a:t>Relevant Experience</a:t>
            </a:r>
            <a:r>
              <a:rPr lang="en-US" dirty="0"/>
              <a:t>: City Year AmeriCorps</a:t>
            </a:r>
            <a:endParaRPr lang="en-US" dirty="0">
              <a:ea typeface="Calibri"/>
              <a:cs typeface="Calibri"/>
            </a:endParaRPr>
          </a:p>
          <a:p>
            <a:r>
              <a:rPr lang="en-US" b="1" dirty="0"/>
              <a:t>Health Equity Interest</a:t>
            </a:r>
            <a:r>
              <a:rPr lang="en-US" dirty="0"/>
              <a:t>: School-based health centers </a:t>
            </a:r>
            <a:endParaRPr lang="en-US" dirty="0">
              <a:ea typeface="Calibri"/>
              <a:cs typeface="Calibri"/>
            </a:endParaRPr>
          </a:p>
          <a:p>
            <a:r>
              <a:rPr lang="en-US" b="1" dirty="0">
                <a:cs typeface="Calibri"/>
              </a:rPr>
              <a:t>Where Now:</a:t>
            </a:r>
            <a:r>
              <a:rPr lang="en-US" dirty="0">
                <a:cs typeface="Calibri"/>
              </a:rPr>
              <a:t> General Pediatrics Pennsylvania </a:t>
            </a:r>
          </a:p>
          <a:p>
            <a:endParaRPr lang="en-US" dirty="0"/>
          </a:p>
          <a:p>
            <a:endParaRPr lang="en-US" dirty="0"/>
          </a:p>
          <a:p>
            <a:pPr marL="0" indent="0">
              <a:buFont typeface="Calibri" panose="020F0502020204030204" pitchFamily="34" charset="0"/>
              <a:buNone/>
            </a:pPr>
            <a:endParaRPr lang="en-US" dirty="0"/>
          </a:p>
        </p:txBody>
      </p:sp>
      <p:sp>
        <p:nvSpPr>
          <p:cNvPr id="33" name="Rectangle 32">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2">
            <a:extLst>
              <a:ext uri="{FF2B5EF4-FFF2-40B4-BE49-F238E27FC236}">
                <a16:creationId xmlns:a16="http://schemas.microsoft.com/office/drawing/2014/main" id="{B1841B98-5222-4512-9C41-E603E65459AC}"/>
              </a:ext>
            </a:extLst>
          </p:cNvPr>
          <p:cNvSpPr txBox="1">
            <a:spLocks/>
          </p:cNvSpPr>
          <p:nvPr/>
        </p:nvSpPr>
        <p:spPr>
          <a:xfrm>
            <a:off x="7886700" y="2104814"/>
            <a:ext cx="3825240" cy="4023359"/>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b="1" dirty="0">
              <a:ea typeface="Calibri"/>
              <a:cs typeface="Calibri"/>
            </a:endParaRPr>
          </a:p>
        </p:txBody>
      </p:sp>
      <p:pic>
        <p:nvPicPr>
          <p:cNvPr id="10" name="Picture 9" descr="A close-up of a person smiling&#10;&#10;Description automatically generated">
            <a:extLst>
              <a:ext uri="{FF2B5EF4-FFF2-40B4-BE49-F238E27FC236}">
                <a16:creationId xmlns:a16="http://schemas.microsoft.com/office/drawing/2014/main" id="{4482A9B0-72D0-7208-7C9B-631551B106E4}"/>
              </a:ext>
            </a:extLst>
          </p:cNvPr>
          <p:cNvPicPr>
            <a:picLocks noChangeAspect="1"/>
          </p:cNvPicPr>
          <p:nvPr/>
        </p:nvPicPr>
        <p:blipFill>
          <a:blip r:embed="rId2"/>
          <a:stretch>
            <a:fillRect/>
          </a:stretch>
        </p:blipFill>
        <p:spPr>
          <a:xfrm>
            <a:off x="723422" y="1488848"/>
            <a:ext cx="3397541" cy="4114800"/>
          </a:xfrm>
          <a:prstGeom prst="rect">
            <a:avLst/>
          </a:prstGeom>
        </p:spPr>
      </p:pic>
    </p:spTree>
    <p:extLst>
      <p:ext uri="{BB962C8B-B14F-4D97-AF65-F5344CB8AC3E}">
        <p14:creationId xmlns:p14="http://schemas.microsoft.com/office/powerpoint/2010/main" val="988372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43FF5F-86FB-D630-A3CA-F407E91BFCE8}"/>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b="1" dirty="0"/>
              <a:t>Maneesha Sakhuja MD, MPH</a:t>
            </a:r>
            <a:endParaRPr lang="en-US" dirty="0"/>
          </a:p>
        </p:txBody>
      </p:sp>
      <p:sp>
        <p:nvSpPr>
          <p:cNvPr id="6" name="TextBox 5">
            <a:extLst>
              <a:ext uri="{FF2B5EF4-FFF2-40B4-BE49-F238E27FC236}">
                <a16:creationId xmlns:a16="http://schemas.microsoft.com/office/drawing/2014/main" id="{661729B2-53A5-FC7D-0762-0A161A6435BD}"/>
              </a:ext>
            </a:extLst>
          </p:cNvPr>
          <p:cNvSpPr txBox="1"/>
          <p:nvPr/>
        </p:nvSpPr>
        <p:spPr>
          <a:xfrm>
            <a:off x="5184370" y="2036234"/>
            <a:ext cx="6454987" cy="4023360"/>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rmAutofit lnSpcReduction="10000"/>
          </a:bodyPr>
          <a:lstStyle/>
          <a:p>
            <a:pPr>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endParaRPr>
          </a:p>
          <a:p>
            <a:pPr>
              <a:lnSpc>
                <a:spcPct val="90000"/>
              </a:lnSpc>
              <a:spcAft>
                <a:spcPts val="600"/>
              </a:spcAft>
              <a:buClr>
                <a:schemeClr val="accent1"/>
              </a:buClr>
            </a:pPr>
            <a:r>
              <a:rPr lang="en-US" b="1" dirty="0">
                <a:solidFill>
                  <a:schemeClr val="tx1">
                    <a:lumMod val="75000"/>
                    <a:lumOff val="25000"/>
                  </a:schemeClr>
                </a:solidFill>
              </a:rPr>
              <a:t>Medical School</a:t>
            </a:r>
            <a:r>
              <a:rPr lang="en-US" dirty="0">
                <a:solidFill>
                  <a:schemeClr val="tx1">
                    <a:lumMod val="75000"/>
                    <a:lumOff val="25000"/>
                  </a:schemeClr>
                </a:solidFill>
              </a:rPr>
              <a:t>:  University of Nevada​</a:t>
            </a:r>
            <a:endParaRPr lang="en-US" dirty="0">
              <a:solidFill>
                <a:schemeClr val="tx1">
                  <a:lumMod val="75000"/>
                  <a:lumOff val="25000"/>
                </a:schemeClr>
              </a:solidFill>
              <a:ea typeface="Calibri" panose="020F0502020204030204"/>
              <a:cs typeface="Calibri" panose="020F0502020204030204"/>
            </a:endParaRPr>
          </a:p>
          <a:p>
            <a:pPr>
              <a:lnSpc>
                <a:spcPct val="90000"/>
              </a:lnSpc>
              <a:spcAft>
                <a:spcPts val="600"/>
              </a:spcAft>
            </a:pPr>
            <a:endParaRPr lang="en-US" dirty="0">
              <a:solidFill>
                <a:schemeClr val="tx1">
                  <a:lumMod val="75000"/>
                  <a:lumOff val="25000"/>
                </a:schemeClr>
              </a:solidFill>
              <a:ea typeface="Calibri" panose="020F0502020204030204"/>
              <a:cs typeface="Calibri" panose="020F0502020204030204"/>
            </a:endParaRPr>
          </a:p>
          <a:p>
            <a:pPr>
              <a:lnSpc>
                <a:spcPct val="90000"/>
              </a:lnSpc>
              <a:spcAft>
                <a:spcPts val="600"/>
              </a:spcAft>
              <a:buClr>
                <a:schemeClr val="accent1"/>
              </a:buClr>
            </a:pPr>
            <a:r>
              <a:rPr lang="en-US" b="1" dirty="0">
                <a:solidFill>
                  <a:schemeClr val="tx1">
                    <a:lumMod val="75000"/>
                    <a:lumOff val="25000"/>
                  </a:schemeClr>
                </a:solidFill>
              </a:rPr>
              <a:t>Additional Training:</a:t>
            </a:r>
            <a:r>
              <a:rPr lang="en-US" dirty="0">
                <a:solidFill>
                  <a:schemeClr val="tx1">
                    <a:lumMod val="75000"/>
                    <a:lumOff val="25000"/>
                  </a:schemeClr>
                </a:solidFill>
              </a:rPr>
              <a:t> MPH from Johns Hopkins Bloomberg School of Public Health</a:t>
            </a:r>
            <a:endParaRPr lang="en-US" dirty="0">
              <a:solidFill>
                <a:schemeClr val="tx1">
                  <a:lumMod val="75000"/>
                  <a:lumOff val="25000"/>
                </a:schemeClr>
              </a:solidFill>
              <a:ea typeface="Calibri" panose="020F0502020204030204"/>
              <a:cs typeface="Calibri" panose="020F0502020204030204"/>
            </a:endParaRPr>
          </a:p>
          <a:p>
            <a:pPr>
              <a:lnSpc>
                <a:spcPct val="90000"/>
              </a:lnSpc>
              <a:spcAft>
                <a:spcPts val="600"/>
              </a:spcAft>
            </a:pPr>
            <a:endParaRPr lang="en-US" dirty="0">
              <a:solidFill>
                <a:schemeClr val="tx1">
                  <a:lumMod val="75000"/>
                  <a:lumOff val="25000"/>
                </a:schemeClr>
              </a:solidFill>
            </a:endParaRPr>
          </a:p>
          <a:p>
            <a:pPr>
              <a:lnSpc>
                <a:spcPct val="90000"/>
              </a:lnSpc>
              <a:spcAft>
                <a:spcPts val="600"/>
              </a:spcAft>
              <a:buClr>
                <a:schemeClr val="accent1"/>
              </a:buClr>
            </a:pPr>
            <a:r>
              <a:rPr lang="en-US" b="1" dirty="0">
                <a:solidFill>
                  <a:schemeClr val="tx1">
                    <a:lumMod val="75000"/>
                    <a:lumOff val="25000"/>
                  </a:schemeClr>
                </a:solidFill>
              </a:rPr>
              <a:t>Relevant Experience</a:t>
            </a:r>
            <a:r>
              <a:rPr lang="en-US" dirty="0">
                <a:solidFill>
                  <a:schemeClr val="tx1">
                    <a:lumMod val="75000"/>
                    <a:lumOff val="25000"/>
                  </a:schemeClr>
                </a:solidFill>
              </a:rPr>
              <a:t>: Staff member on a federal advisory committee on bioethics</a:t>
            </a:r>
            <a:endParaRPr lang="en-US" dirty="0">
              <a:solidFill>
                <a:schemeClr val="tx1">
                  <a:lumMod val="75000"/>
                  <a:lumOff val="25000"/>
                </a:schemeClr>
              </a:solidFill>
              <a:ea typeface="Calibri" panose="020F0502020204030204"/>
              <a:cs typeface="Calibri" panose="020F0502020204030204"/>
            </a:endParaRPr>
          </a:p>
          <a:p>
            <a:pPr>
              <a:lnSpc>
                <a:spcPct val="90000"/>
              </a:lnSpc>
              <a:spcAft>
                <a:spcPts val="600"/>
              </a:spcAft>
            </a:pPr>
            <a:endParaRPr lang="en-US" dirty="0">
              <a:solidFill>
                <a:schemeClr val="tx1">
                  <a:lumMod val="75000"/>
                  <a:lumOff val="25000"/>
                </a:schemeClr>
              </a:solidFill>
            </a:endParaRPr>
          </a:p>
          <a:p>
            <a:pPr>
              <a:lnSpc>
                <a:spcPct val="90000"/>
              </a:lnSpc>
              <a:spcAft>
                <a:spcPts val="600"/>
              </a:spcAft>
              <a:buClr>
                <a:schemeClr val="accent1"/>
              </a:buClr>
            </a:pPr>
            <a:r>
              <a:rPr lang="en-US" b="1" dirty="0">
                <a:solidFill>
                  <a:schemeClr val="tx1">
                    <a:lumMod val="75000"/>
                    <a:lumOff val="25000"/>
                  </a:schemeClr>
                </a:solidFill>
              </a:rPr>
              <a:t>Health Equity Interes</a:t>
            </a:r>
            <a:r>
              <a:rPr lang="en-US" dirty="0">
                <a:solidFill>
                  <a:schemeClr val="tx1">
                    <a:lumMod val="75000"/>
                    <a:lumOff val="25000"/>
                  </a:schemeClr>
                </a:solidFill>
              </a:rPr>
              <a:t>t: Intersection of public health, ethics, and policy, language equity ​</a:t>
            </a:r>
            <a:endParaRPr lang="en-US" dirty="0">
              <a:solidFill>
                <a:schemeClr val="tx1">
                  <a:lumMod val="75000"/>
                  <a:lumOff val="25000"/>
                </a:schemeClr>
              </a:solidFill>
              <a:ea typeface="Calibri" panose="020F0502020204030204"/>
              <a:cs typeface="Calibri" panose="020F0502020204030204"/>
            </a:endParaRPr>
          </a:p>
          <a:p>
            <a:pPr>
              <a:lnSpc>
                <a:spcPct val="90000"/>
              </a:lnSpc>
              <a:spcAft>
                <a:spcPts val="600"/>
              </a:spcAft>
            </a:pPr>
            <a:endParaRPr lang="en-US" dirty="0">
              <a:solidFill>
                <a:schemeClr val="tx1">
                  <a:lumMod val="75000"/>
                  <a:lumOff val="25000"/>
                </a:schemeClr>
              </a:solidFill>
            </a:endParaRPr>
          </a:p>
          <a:p>
            <a:pPr>
              <a:lnSpc>
                <a:spcPct val="90000"/>
              </a:lnSpc>
              <a:spcAft>
                <a:spcPts val="600"/>
              </a:spcAft>
            </a:pPr>
            <a:r>
              <a:rPr lang="en-US" b="1" dirty="0">
                <a:solidFill>
                  <a:schemeClr val="tx1">
                    <a:lumMod val="75000"/>
                    <a:lumOff val="25000"/>
                  </a:schemeClr>
                </a:solidFill>
                <a:cs typeface="Calibri"/>
              </a:rPr>
              <a:t>Where now: </a:t>
            </a:r>
            <a:r>
              <a:rPr lang="en-US" dirty="0">
                <a:solidFill>
                  <a:schemeClr val="tx1">
                    <a:lumMod val="75000"/>
                    <a:lumOff val="25000"/>
                  </a:schemeClr>
                </a:solidFill>
                <a:cs typeface="Calibri"/>
              </a:rPr>
              <a:t>CNMC Hospitalist and Hopkins Ethics Fellow </a:t>
            </a:r>
            <a:endParaRPr lang="en-US" dirty="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a:t>
            </a:r>
            <a:endParaRPr lang="en-US" dirty="0">
              <a:solidFill>
                <a:schemeClr val="tx1">
                  <a:lumMod val="75000"/>
                  <a:lumOff val="25000"/>
                </a:schemeClr>
              </a:solidFill>
              <a:ea typeface="Calibri"/>
              <a:cs typeface="Calibri"/>
            </a:endParaRPr>
          </a:p>
        </p:txBody>
      </p:sp>
      <p:pic>
        <p:nvPicPr>
          <p:cNvPr id="8" name="Content Placeholder 7" descr="A close-up of a person smiling&#10;&#10;Description automatically generated">
            <a:extLst>
              <a:ext uri="{FF2B5EF4-FFF2-40B4-BE49-F238E27FC236}">
                <a16:creationId xmlns:a16="http://schemas.microsoft.com/office/drawing/2014/main" id="{62761142-A436-F8E8-F148-123F6E895F5E}"/>
              </a:ext>
            </a:extLst>
          </p:cNvPr>
          <p:cNvPicPr>
            <a:picLocks noChangeAspect="1"/>
          </p:cNvPicPr>
          <p:nvPr/>
        </p:nvPicPr>
        <p:blipFill rotWithShape="1">
          <a:blip r:embed="rId2"/>
          <a:srcRect l="10385" r="6187"/>
          <a:stretch/>
        </p:blipFill>
        <p:spPr>
          <a:xfrm>
            <a:off x="1099070" y="1962500"/>
            <a:ext cx="3135109" cy="3471012"/>
          </a:xfrm>
          <a:prstGeom prst="rect">
            <a:avLst/>
          </a:prstGeom>
        </p:spPr>
      </p:pic>
      <p:sp>
        <p:nvSpPr>
          <p:cNvPr id="10" name="Content Placeholder 9">
            <a:extLst>
              <a:ext uri="{FF2B5EF4-FFF2-40B4-BE49-F238E27FC236}">
                <a16:creationId xmlns:a16="http://schemas.microsoft.com/office/drawing/2014/main" id="{C3CCDABF-4802-7473-F397-0CD9BE3C88F6}"/>
              </a:ext>
            </a:extLst>
          </p:cNvPr>
          <p:cNvSpPr>
            <a:spLocks/>
          </p:cNvSpPr>
          <p:nvPr/>
        </p:nvSpPr>
        <p:spPr>
          <a:xfrm>
            <a:off x="1097280" y="1845734"/>
            <a:ext cx="4937760" cy="4023359"/>
          </a:xfrm>
          <a:prstGeom prst="rect">
            <a:avLst/>
          </a:prstGeom>
        </p:spPr>
        <p:txBody>
          <a:bodyPr/>
          <a:lstStyle/>
          <a:p>
            <a:endParaRPr lang="en-US"/>
          </a:p>
        </p:txBody>
      </p:sp>
    </p:spTree>
    <p:extLst>
      <p:ext uri="{BB962C8B-B14F-4D97-AF65-F5344CB8AC3E}">
        <p14:creationId xmlns:p14="http://schemas.microsoft.com/office/powerpoint/2010/main" val="1115496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outdoor, person, water, sky&#10;&#10;Description automatically generated">
            <a:extLst>
              <a:ext uri="{FF2B5EF4-FFF2-40B4-BE49-F238E27FC236}">
                <a16:creationId xmlns:a16="http://schemas.microsoft.com/office/drawing/2014/main" id="{D5526175-20A5-46DC-A08C-DCA1B492AE4C}"/>
              </a:ext>
            </a:extLst>
          </p:cNvPr>
          <p:cNvPicPr>
            <a:picLocks noGrp="1" noChangeAspect="1"/>
          </p:cNvPicPr>
          <p:nvPr>
            <p:ph sz="half" idx="1"/>
          </p:nvPr>
        </p:nvPicPr>
        <p:blipFill>
          <a:blip r:embed="rId3"/>
          <a:stretch>
            <a:fillRect/>
          </a:stretch>
        </p:blipFill>
        <p:spPr>
          <a:xfrm>
            <a:off x="2057400" y="1845734"/>
            <a:ext cx="3017519" cy="4023359"/>
          </a:xfrm>
        </p:spPr>
      </p:pic>
      <p:sp>
        <p:nvSpPr>
          <p:cNvPr id="4" name="Content Placeholder 3">
            <a:extLst>
              <a:ext uri="{FF2B5EF4-FFF2-40B4-BE49-F238E27FC236}">
                <a16:creationId xmlns:a16="http://schemas.microsoft.com/office/drawing/2014/main" id="{86C9B6E2-6C63-488F-BCDB-35A039B6891D}"/>
              </a:ext>
            </a:extLst>
          </p:cNvPr>
          <p:cNvSpPr>
            <a:spLocks noGrp="1"/>
          </p:cNvSpPr>
          <p:nvPr>
            <p:ph sz="half" idx="2"/>
          </p:nvPr>
        </p:nvSpPr>
        <p:spPr>
          <a:xfrm>
            <a:off x="6217920" y="1845735"/>
            <a:ext cx="5310653" cy="4217913"/>
          </a:xfrm>
        </p:spPr>
        <p:txBody>
          <a:bodyPr vert="horz" lIns="0" tIns="45720" rIns="0" bIns="45720" rtlCol="0" anchor="t">
            <a:normAutofit fontScale="92500" lnSpcReduction="10000"/>
          </a:bodyPr>
          <a:lstStyle/>
          <a:p>
            <a:pPr marL="0" indent="0">
              <a:buNone/>
            </a:pPr>
            <a:r>
              <a:rPr lang="en-US" dirty="0">
                <a:cs typeface="Calibri"/>
              </a:rPr>
              <a:t>Medical School: George Washington University School of Medicine </a:t>
            </a:r>
            <a:endParaRPr lang="en-US" b="1" dirty="0">
              <a:cs typeface="Calibri"/>
            </a:endParaRPr>
          </a:p>
          <a:p>
            <a:r>
              <a:rPr lang="en-US" dirty="0">
                <a:cs typeface="Calibri"/>
              </a:rPr>
              <a:t>Relevant Life Experiences: Teacher and New York Center for Childhood Development </a:t>
            </a:r>
            <a:endParaRPr lang="en-US" dirty="0">
              <a:ea typeface="Calibri"/>
              <a:cs typeface="Calibri"/>
            </a:endParaRPr>
          </a:p>
          <a:p>
            <a:pPr marL="0" indent="0">
              <a:buNone/>
            </a:pPr>
            <a:r>
              <a:rPr lang="en-US" dirty="0">
                <a:cs typeface="Calibri"/>
              </a:rPr>
              <a:t>Health Equity Interest: Barriers to care management among teens with chronic kidney disease</a:t>
            </a:r>
            <a:endParaRPr lang="en-US" dirty="0">
              <a:ea typeface="Calibri" panose="020F0502020204030204"/>
              <a:cs typeface="Calibri"/>
            </a:endParaRPr>
          </a:p>
          <a:p>
            <a:r>
              <a:rPr lang="en-US" dirty="0">
                <a:cs typeface="Calibri"/>
              </a:rPr>
              <a:t>Why Hopkins: </a:t>
            </a:r>
            <a:r>
              <a:rPr lang="en-US" dirty="0">
                <a:ea typeface="+mn-lt"/>
                <a:cs typeface="+mn-lt"/>
              </a:rPr>
              <a:t> Dedicated time and space to think about and work towards addressing issues related to health equity. The HE track creates a home base for me that continues to remind me of my broader interests and helps me maintain perspective. I also like that the track is non-binding in terms of career choices (</a:t>
            </a:r>
            <a:r>
              <a:rPr lang="en-US" dirty="0" err="1">
                <a:ea typeface="+mn-lt"/>
                <a:cs typeface="+mn-lt"/>
              </a:rPr>
              <a:t>e.g</a:t>
            </a:r>
            <a:r>
              <a:rPr lang="en-US" dirty="0">
                <a:ea typeface="+mn-lt"/>
                <a:cs typeface="+mn-lt"/>
              </a:rPr>
              <a:t>, it is not a strictly primary care track). </a:t>
            </a:r>
          </a:p>
          <a:p>
            <a:r>
              <a:rPr lang="en-US" dirty="0">
                <a:ea typeface="Calibri"/>
                <a:cs typeface="Calibri"/>
              </a:rPr>
              <a:t>Where are they now: CHOP Hospitalist </a:t>
            </a:r>
          </a:p>
          <a:p>
            <a:endParaRPr lang="en-US">
              <a:ea typeface="Calibri" panose="020F0502020204030204"/>
              <a:cs typeface="Calibri"/>
            </a:endParaRPr>
          </a:p>
        </p:txBody>
      </p:sp>
      <p:sp>
        <p:nvSpPr>
          <p:cNvPr id="3" name="TextBox 2">
            <a:extLst>
              <a:ext uri="{FF2B5EF4-FFF2-40B4-BE49-F238E27FC236}">
                <a16:creationId xmlns:a16="http://schemas.microsoft.com/office/drawing/2014/main" id="{74F424B8-320B-45A3-9B13-6B7F6FDB22A5}"/>
              </a:ext>
            </a:extLst>
          </p:cNvPr>
          <p:cNvSpPr txBox="1"/>
          <p:nvPr/>
        </p:nvSpPr>
        <p:spPr>
          <a:xfrm>
            <a:off x="2497015" y="586739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mn-lt"/>
                <a:cs typeface="+mn-lt"/>
              </a:rPr>
              <a:t>Amali</a:t>
            </a:r>
            <a:r>
              <a:rPr lang="en-US" b="1">
                <a:ea typeface="+mn-lt"/>
                <a:cs typeface="+mn-lt"/>
              </a:rPr>
              <a:t> </a:t>
            </a:r>
            <a:r>
              <a:rPr lang="en-US" b="1" err="1">
                <a:ea typeface="+mn-lt"/>
                <a:cs typeface="+mn-lt"/>
              </a:rPr>
              <a:t>Gunawardana</a:t>
            </a:r>
            <a:r>
              <a:rPr lang="en-US" b="1">
                <a:ea typeface="+mn-lt"/>
                <a:cs typeface="+mn-lt"/>
              </a:rPr>
              <a:t> MD</a:t>
            </a:r>
            <a:endParaRPr lang="en-US"/>
          </a:p>
          <a:p>
            <a:pPr algn="l"/>
            <a:endParaRPr lang="en-US"/>
          </a:p>
        </p:txBody>
      </p:sp>
    </p:spTree>
    <p:extLst>
      <p:ext uri="{BB962C8B-B14F-4D97-AF65-F5344CB8AC3E}">
        <p14:creationId xmlns:p14="http://schemas.microsoft.com/office/powerpoint/2010/main" val="152249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CD295E-6A53-4880-B60B-17270A93F38A}"/>
              </a:ext>
            </a:extLst>
          </p:cNvPr>
          <p:cNvSpPr>
            <a:spLocks noGrp="1"/>
          </p:cNvSpPr>
          <p:nvPr>
            <p:ph sz="half" idx="2"/>
          </p:nvPr>
        </p:nvSpPr>
        <p:spPr>
          <a:xfrm>
            <a:off x="6200221" y="2040413"/>
            <a:ext cx="4937760" cy="4023360"/>
          </a:xfrm>
        </p:spPr>
        <p:txBody>
          <a:bodyPr vert="horz" lIns="0" tIns="45720" rIns="0" bIns="45720" rtlCol="0" anchor="t">
            <a:normAutofit fontScale="92500" lnSpcReduction="10000"/>
          </a:bodyPr>
          <a:lstStyle/>
          <a:p>
            <a:r>
              <a:rPr lang="en-US">
                <a:cs typeface="Calibri"/>
              </a:rPr>
              <a:t>Medical School:</a:t>
            </a:r>
            <a:r>
              <a:rPr lang="en-US">
                <a:ea typeface="+mn-lt"/>
                <a:cs typeface="+mn-lt"/>
              </a:rPr>
              <a:t> SUNY Downstate</a:t>
            </a:r>
          </a:p>
          <a:p>
            <a:r>
              <a:rPr lang="en-US">
                <a:cs typeface="Calibri"/>
              </a:rPr>
              <a:t>Additional Training: MPH Health Policy and Management </a:t>
            </a:r>
          </a:p>
          <a:p>
            <a:r>
              <a:rPr lang="en-US">
                <a:cs typeface="Calibri"/>
              </a:rPr>
              <a:t>Health Equity Interest: Legislative advocacy -</a:t>
            </a:r>
            <a:r>
              <a:rPr lang="en-US">
                <a:ea typeface="+mn-lt"/>
                <a:cs typeface="+mn-lt"/>
              </a:rPr>
              <a:t> qualitative research project interviewing youth to elucidate perspectives surrounding voting.</a:t>
            </a:r>
          </a:p>
          <a:p>
            <a:r>
              <a:rPr lang="en-US">
                <a:cs typeface="Calibri"/>
              </a:rPr>
              <a:t>Why Health Equity: </a:t>
            </a:r>
            <a:r>
              <a:rPr lang="en-US"/>
              <a:t> I'd love to combine my work as a pediatrician with community advocacy and non-fiction writing, like composing op-eds for newspapers and elevating patient voices to catalyze policy change.</a:t>
            </a:r>
            <a:endParaRPr lang="en-US">
              <a:cs typeface="Calibri"/>
            </a:endParaRPr>
          </a:p>
          <a:p>
            <a:r>
              <a:rPr lang="en-US">
                <a:cs typeface="Calibri"/>
              </a:rPr>
              <a:t>Where are they now? Pediatric EM Physician at Howard County Hospital </a:t>
            </a: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52BDCF4D-279A-E54B-B795-B5937CFA1604}"/>
              </a:ext>
            </a:extLst>
          </p:cNvPr>
          <p:cNvPicPr>
            <a:picLocks noChangeAspect="1"/>
          </p:cNvPicPr>
          <p:nvPr/>
        </p:nvPicPr>
        <p:blipFill>
          <a:blip r:embed="rId2"/>
          <a:stretch>
            <a:fillRect/>
          </a:stretch>
        </p:blipFill>
        <p:spPr>
          <a:xfrm>
            <a:off x="1824335" y="2118031"/>
            <a:ext cx="2611980" cy="3511906"/>
          </a:xfrm>
          <a:prstGeom prst="rect">
            <a:avLst/>
          </a:prstGeom>
        </p:spPr>
      </p:pic>
      <p:sp>
        <p:nvSpPr>
          <p:cNvPr id="8" name="TextBox 7">
            <a:extLst>
              <a:ext uri="{FF2B5EF4-FFF2-40B4-BE49-F238E27FC236}">
                <a16:creationId xmlns:a16="http://schemas.microsoft.com/office/drawing/2014/main" id="{64B502F1-4D89-8846-81FF-B63704DBB00A}"/>
              </a:ext>
            </a:extLst>
          </p:cNvPr>
          <p:cNvSpPr txBox="1"/>
          <p:nvPr/>
        </p:nvSpPr>
        <p:spPr>
          <a:xfrm>
            <a:off x="1848619" y="5629937"/>
            <a:ext cx="2587696" cy="646331"/>
          </a:xfrm>
          <a:prstGeom prst="rect">
            <a:avLst/>
          </a:prstGeom>
          <a:noFill/>
        </p:spPr>
        <p:txBody>
          <a:bodyPr wrap="none" rtlCol="0">
            <a:spAutoFit/>
          </a:bodyPr>
          <a:lstStyle/>
          <a:p>
            <a:r>
              <a:rPr lang="en-US" b="1">
                <a:cs typeface="Calibri"/>
              </a:rPr>
              <a:t>Melissa Hirsch MD, MPH </a:t>
            </a:r>
          </a:p>
          <a:p>
            <a:endParaRPr lang="en-US"/>
          </a:p>
        </p:txBody>
      </p:sp>
    </p:spTree>
    <p:extLst>
      <p:ext uri="{BB962C8B-B14F-4D97-AF65-F5344CB8AC3E}">
        <p14:creationId xmlns:p14="http://schemas.microsoft.com/office/powerpoint/2010/main" val="373106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0C4414-8843-438E-A55E-743CD56C6E7A}"/>
              </a:ext>
            </a:extLst>
          </p:cNvPr>
          <p:cNvSpPr>
            <a:spLocks noGrp="1"/>
          </p:cNvSpPr>
          <p:nvPr>
            <p:ph sz="half" idx="1"/>
          </p:nvPr>
        </p:nvSpPr>
        <p:spPr/>
        <p:txBody>
          <a:bodyPr vert="horz" lIns="0" tIns="45720" rIns="0" bIns="45720" rtlCol="0" anchor="t">
            <a:normAutofit lnSpcReduction="10000"/>
          </a:bodyPr>
          <a:lstStyle/>
          <a:p>
            <a:br>
              <a:rPr lang="en-US"/>
            </a:br>
            <a:endParaRPr lang="en-US"/>
          </a:p>
        </p:txBody>
      </p:sp>
      <p:sp>
        <p:nvSpPr>
          <p:cNvPr id="5" name="Content Placeholder 4">
            <a:extLst>
              <a:ext uri="{FF2B5EF4-FFF2-40B4-BE49-F238E27FC236}">
                <a16:creationId xmlns:a16="http://schemas.microsoft.com/office/drawing/2014/main" id="{ED1EB159-53ED-4922-AD3A-0F3B25C1601C}"/>
              </a:ext>
            </a:extLst>
          </p:cNvPr>
          <p:cNvSpPr>
            <a:spLocks noGrp="1"/>
          </p:cNvSpPr>
          <p:nvPr>
            <p:ph sz="half" idx="2"/>
          </p:nvPr>
        </p:nvSpPr>
        <p:spPr/>
        <p:txBody>
          <a:bodyPr vert="horz" lIns="0" tIns="45720" rIns="0" bIns="45720" rtlCol="0" anchor="t">
            <a:normAutofit lnSpcReduction="10000"/>
          </a:bodyPr>
          <a:lstStyle/>
          <a:p>
            <a:r>
              <a:rPr lang="en-US" dirty="0">
                <a:ea typeface="+mn-lt"/>
                <a:cs typeface="+mn-lt"/>
              </a:rPr>
              <a:t>Medical School: Boston University</a:t>
            </a:r>
          </a:p>
          <a:p>
            <a:r>
              <a:rPr lang="en-US" dirty="0">
                <a:ea typeface="+mn-lt"/>
                <a:cs typeface="+mn-lt"/>
              </a:rPr>
              <a:t>Health Equity Interest: immigrant and refugee health and medical education. I am working on a retrospective analysis of patients who attend the Mobile Care-a-Van Clinic.</a:t>
            </a:r>
          </a:p>
          <a:p>
            <a:r>
              <a:rPr lang="en-US" dirty="0">
                <a:ea typeface="+mn-lt"/>
                <a:cs typeface="+mn-lt"/>
              </a:rPr>
              <a:t>Why Hopkins:   I was impressed by the track leadership and their vision for the program, the chance get support and protected time for advocacy and whatever my eventual project direction would be, and the flexibility the track offered me to pursue a variety of career interest during residency. </a:t>
            </a:r>
          </a:p>
          <a:p>
            <a:r>
              <a:rPr lang="en-US" dirty="0">
                <a:ea typeface="+mn-lt"/>
                <a:cs typeface="+mn-lt"/>
              </a:rPr>
              <a:t>Where are they now? CHOP Hospitalist </a:t>
            </a:r>
            <a:endParaRPr lang="en-US" dirty="0">
              <a:cs typeface="Calibri"/>
            </a:endParaRPr>
          </a:p>
        </p:txBody>
      </p:sp>
      <p:pic>
        <p:nvPicPr>
          <p:cNvPr id="6" name="Picture 5">
            <a:extLst>
              <a:ext uri="{FF2B5EF4-FFF2-40B4-BE49-F238E27FC236}">
                <a16:creationId xmlns:a16="http://schemas.microsoft.com/office/drawing/2014/main" id="{7F108451-05ED-9D4B-8957-3843A83F9688}"/>
              </a:ext>
            </a:extLst>
          </p:cNvPr>
          <p:cNvPicPr>
            <a:picLocks noChangeAspect="1"/>
          </p:cNvPicPr>
          <p:nvPr/>
        </p:nvPicPr>
        <p:blipFill>
          <a:blip r:embed="rId3"/>
          <a:stretch>
            <a:fillRect/>
          </a:stretch>
        </p:blipFill>
        <p:spPr>
          <a:xfrm>
            <a:off x="1278833" y="2367487"/>
            <a:ext cx="2521915" cy="2856733"/>
          </a:xfrm>
          <a:prstGeom prst="rect">
            <a:avLst/>
          </a:prstGeom>
        </p:spPr>
      </p:pic>
      <p:sp>
        <p:nvSpPr>
          <p:cNvPr id="7" name="TextBox 6">
            <a:extLst>
              <a:ext uri="{FF2B5EF4-FFF2-40B4-BE49-F238E27FC236}">
                <a16:creationId xmlns:a16="http://schemas.microsoft.com/office/drawing/2014/main" id="{E9C4FFA7-1163-1346-BF08-650E4A26AC67}"/>
              </a:ext>
            </a:extLst>
          </p:cNvPr>
          <p:cNvSpPr txBox="1"/>
          <p:nvPr/>
        </p:nvSpPr>
        <p:spPr>
          <a:xfrm>
            <a:off x="1570956" y="5362766"/>
            <a:ext cx="1930785" cy="646331"/>
          </a:xfrm>
          <a:prstGeom prst="rect">
            <a:avLst/>
          </a:prstGeom>
          <a:noFill/>
        </p:spPr>
        <p:txBody>
          <a:bodyPr wrap="none" rtlCol="0">
            <a:spAutoFit/>
          </a:bodyPr>
          <a:lstStyle/>
          <a:p>
            <a:r>
              <a:rPr lang="en-US" b="1">
                <a:ea typeface="+mn-lt"/>
                <a:cs typeface="+mn-lt"/>
              </a:rPr>
              <a:t>Dan Sylvester MD </a:t>
            </a:r>
            <a:endParaRPr lang="en-US">
              <a:ea typeface="+mn-lt"/>
              <a:cs typeface="+mn-lt"/>
            </a:endParaRPr>
          </a:p>
          <a:p>
            <a:endParaRPr lang="en-US"/>
          </a:p>
        </p:txBody>
      </p:sp>
    </p:spTree>
    <p:extLst>
      <p:ext uri="{BB962C8B-B14F-4D97-AF65-F5344CB8AC3E}">
        <p14:creationId xmlns:p14="http://schemas.microsoft.com/office/powerpoint/2010/main" val="90490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19D7AC-09B5-A77A-0374-C8A390650390}"/>
              </a:ext>
            </a:extLst>
          </p:cNvPr>
          <p:cNvSpPr>
            <a:spLocks noGrp="1"/>
          </p:cNvSpPr>
          <p:nvPr>
            <p:ph type="title"/>
          </p:nvPr>
        </p:nvSpPr>
        <p:spPr>
          <a:xfrm>
            <a:off x="492370" y="605896"/>
            <a:ext cx="3084844" cy="5646208"/>
          </a:xfrm>
        </p:spPr>
        <p:txBody>
          <a:bodyPr anchor="ctr">
            <a:normAutofit/>
          </a:bodyPr>
          <a:lstStyle/>
          <a:p>
            <a:r>
              <a:rPr lang="en-US" sz="3300">
                <a:solidFill>
                  <a:srgbClr val="FFFFFF"/>
                </a:solidFill>
                <a:cs typeface="Calibri Light"/>
              </a:rPr>
              <a:t>Residents Making Waves in Health Disparities and Inequities Research </a:t>
            </a: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6F50DE9-C869-0884-EACB-868808A11EEF}"/>
              </a:ext>
            </a:extLst>
          </p:cNvPr>
          <p:cNvSpPr>
            <a:spLocks noGrp="1"/>
          </p:cNvSpPr>
          <p:nvPr>
            <p:ph idx="1"/>
          </p:nvPr>
        </p:nvSpPr>
        <p:spPr>
          <a:xfrm>
            <a:off x="4337205" y="201085"/>
            <a:ext cx="7759067" cy="6503456"/>
          </a:xfrm>
        </p:spPr>
        <p:txBody>
          <a:bodyPr vert="horz" lIns="0" tIns="45720" rIns="0" bIns="45720" rtlCol="0" anchor="ctr">
            <a:noAutofit/>
          </a:bodyPr>
          <a:lstStyle/>
          <a:p>
            <a:pPr marL="0" indent="0">
              <a:buNone/>
            </a:pPr>
            <a:r>
              <a:rPr lang="en-US" sz="1200" b="1" dirty="0">
                <a:ea typeface="Calibri" panose="020F0502020204030204"/>
                <a:cs typeface="Calibri"/>
              </a:rPr>
              <a:t>Rafi – PGY-3</a:t>
            </a:r>
          </a:p>
          <a:p>
            <a:pPr marL="463550" lvl="1" indent="-171450">
              <a:buFont typeface="Courier New" panose="020F0502020204030204" pitchFamily="34" charset="0"/>
              <a:buChar char="o"/>
            </a:pPr>
            <a:r>
              <a:rPr lang="en-US" sz="1200" dirty="0">
                <a:ea typeface="Calibri" panose="020F0502020204030204"/>
                <a:cs typeface="Calibri"/>
              </a:rPr>
              <a:t>Recipient of </a:t>
            </a:r>
            <a:r>
              <a:rPr lang="en-US" sz="1200" dirty="0">
                <a:solidFill>
                  <a:srgbClr val="212121"/>
                </a:solidFill>
                <a:ea typeface="Calibri" panose="020F0502020204030204"/>
                <a:cs typeface="Calibri"/>
              </a:rPr>
              <a:t>2023 </a:t>
            </a:r>
            <a:r>
              <a:rPr lang="en-US" sz="1200" dirty="0" err="1">
                <a:solidFill>
                  <a:srgbClr val="212121"/>
                </a:solidFill>
                <a:ea typeface="Calibri" panose="020F0502020204030204"/>
                <a:cs typeface="Calibri"/>
              </a:rPr>
              <a:t>Idoreyin</a:t>
            </a:r>
            <a:r>
              <a:rPr lang="en-US" sz="1200" dirty="0">
                <a:solidFill>
                  <a:srgbClr val="212121"/>
                </a:solidFill>
                <a:ea typeface="Calibri" panose="020F0502020204030204"/>
                <a:cs typeface="Calibri"/>
              </a:rPr>
              <a:t> P. Montague Community Action Award</a:t>
            </a:r>
            <a:endParaRPr lang="en-US" sz="1200" b="1">
              <a:ea typeface="Calibri" panose="020F0502020204030204"/>
              <a:cs typeface="Calibri"/>
            </a:endParaRPr>
          </a:p>
          <a:p>
            <a:pPr marL="383540" lvl="1" indent="-91440">
              <a:buFont typeface="Courier New" panose="020F0502020204030204" pitchFamily="34" charset="0"/>
              <a:buChar char="o"/>
            </a:pPr>
            <a:r>
              <a:rPr lang="en-US" sz="1200" dirty="0">
                <a:solidFill>
                  <a:srgbClr val="212121"/>
                </a:solidFill>
                <a:ea typeface="Calibri" panose="020F0502020204030204"/>
                <a:cs typeface="Calibri"/>
              </a:rPr>
              <a:t>  APA New Century Scholar- Academic Medicine </a:t>
            </a:r>
          </a:p>
          <a:p>
            <a:pPr>
              <a:buChar char="-"/>
            </a:pPr>
            <a:r>
              <a:rPr lang="en-US" sz="1200" b="1" dirty="0">
                <a:solidFill>
                  <a:srgbClr val="212121"/>
                </a:solidFill>
                <a:ea typeface="Calibri" panose="020F0502020204030204"/>
                <a:cs typeface="Calibri"/>
              </a:rPr>
              <a:t>Jaz-Munn Johnson, PGY-2</a:t>
            </a:r>
            <a:endParaRPr lang="en-US" sz="1200" b="1">
              <a:solidFill>
                <a:srgbClr val="212121"/>
              </a:solidFill>
              <a:ea typeface="Calibri" panose="020F0502020204030204"/>
              <a:cs typeface="Calibri"/>
            </a:endParaRPr>
          </a:p>
          <a:p>
            <a:pPr marL="383540" lvl="1">
              <a:buFont typeface="Courier New" panose="020F0502020204030204" pitchFamily="34" charset="0"/>
              <a:buChar char="o"/>
            </a:pPr>
            <a:r>
              <a:rPr lang="en-US" sz="1200" dirty="0">
                <a:solidFill>
                  <a:srgbClr val="212121"/>
                </a:solidFill>
                <a:ea typeface="Calibri" panose="020F0502020204030204"/>
                <a:cs typeface="Calibri"/>
              </a:rPr>
              <a:t>National Medical Association – Renee Jenkins Award</a:t>
            </a:r>
          </a:p>
          <a:p>
            <a:pPr>
              <a:buChar char="-"/>
            </a:pPr>
            <a:r>
              <a:rPr lang="en-US" sz="1200" b="1" dirty="0">
                <a:ea typeface="Calibri" panose="020F0502020204030204"/>
                <a:cs typeface="Calibri"/>
              </a:rPr>
              <a:t>Alumni Awards:</a:t>
            </a:r>
            <a:endParaRPr lang="en-US" sz="1200" b="1">
              <a:ea typeface="Calibri"/>
              <a:cs typeface="Calibri"/>
            </a:endParaRPr>
          </a:p>
          <a:p>
            <a:pPr>
              <a:buChar char="-"/>
            </a:pPr>
            <a:r>
              <a:rPr lang="en-US" sz="1200" b="1" dirty="0">
                <a:cs typeface="Calibri"/>
              </a:rPr>
              <a:t>Amali</a:t>
            </a:r>
            <a:endParaRPr lang="en-US" sz="1200" dirty="0">
              <a:ea typeface="Calibri"/>
              <a:cs typeface="Calibri"/>
            </a:endParaRPr>
          </a:p>
          <a:p>
            <a:pPr>
              <a:buChar char="-"/>
            </a:pPr>
            <a:r>
              <a:rPr lang="en-US" sz="1200" dirty="0">
                <a:cs typeface="Calibri"/>
              </a:rPr>
              <a:t>-Best Research Project Johns Hopkins Scholarly Achievement Day 2022. Baltimore MD</a:t>
            </a:r>
          </a:p>
          <a:p>
            <a:pPr>
              <a:buChar char="-"/>
            </a:pPr>
            <a:r>
              <a:rPr lang="en-US" sz="1200" dirty="0">
                <a:cs typeface="Calibri"/>
              </a:rPr>
              <a:t>- Abstract acceptance- American Academy of Pediatrics Experience National Conference 2022, Anaheim, CA</a:t>
            </a:r>
          </a:p>
          <a:p>
            <a:pPr>
              <a:buChar char="-"/>
            </a:pPr>
            <a:r>
              <a:rPr lang="en-US" sz="1200" b="1" dirty="0">
                <a:cs typeface="Calibri"/>
              </a:rPr>
              <a:t>Tai</a:t>
            </a:r>
            <a:endParaRPr lang="en-US" sz="1200" b="1" dirty="0">
              <a:ea typeface="Calibri"/>
              <a:cs typeface="Calibri"/>
            </a:endParaRPr>
          </a:p>
          <a:p>
            <a:pPr>
              <a:buChar char="-"/>
            </a:pPr>
            <a:r>
              <a:rPr lang="en-US" sz="1200" dirty="0">
                <a:cs typeface="Calibri"/>
              </a:rPr>
              <a:t>-Renae Jenkins Research Symposium Award, National Medical Association 2021</a:t>
            </a:r>
            <a:endParaRPr lang="en-US" sz="1200" b="1" dirty="0">
              <a:cs typeface="Calibri"/>
            </a:endParaRPr>
          </a:p>
          <a:p>
            <a:pPr>
              <a:buChar char="-"/>
            </a:pPr>
            <a:r>
              <a:rPr lang="en-US" sz="1200" dirty="0">
                <a:cs typeface="Calibri"/>
              </a:rPr>
              <a:t>- Platform Presentation," COVID-10 Trauma and Health Disparities" National Medical Association Convention 2021 </a:t>
            </a:r>
          </a:p>
          <a:p>
            <a:pPr>
              <a:buChar char="-"/>
            </a:pPr>
            <a:r>
              <a:rPr lang="en-US" sz="1200" dirty="0">
                <a:cs typeface="Calibri"/>
              </a:rPr>
              <a:t>-</a:t>
            </a:r>
            <a:r>
              <a:rPr lang="en-US" sz="1200" dirty="0">
                <a:ea typeface="+mn-lt"/>
                <a:cs typeface="+mn-lt"/>
              </a:rPr>
              <a:t> Platform Presentation," COVID-10 Trauma and Health Disparities" Society for Academic Emergency Medicine 2021 </a:t>
            </a:r>
          </a:p>
          <a:p>
            <a:pPr>
              <a:buChar char="-"/>
            </a:pPr>
            <a:r>
              <a:rPr lang="en-US" sz="1200" dirty="0">
                <a:cs typeface="Calibri"/>
              </a:rPr>
              <a:t>Poster Presentation. </a:t>
            </a:r>
            <a:r>
              <a:rPr lang="en-US" sz="1200" dirty="0">
                <a:ea typeface="+mn-lt"/>
                <a:cs typeface="+mn-lt"/>
              </a:rPr>
              <a:t>" COVID-10 Trauma and Health Disparities". Pediatric Academic Society 2021</a:t>
            </a:r>
          </a:p>
          <a:p>
            <a:pPr>
              <a:buChar char="-"/>
            </a:pPr>
            <a:r>
              <a:rPr lang="en-US" sz="1200" b="1" dirty="0">
                <a:cs typeface="Calibri"/>
              </a:rPr>
              <a:t>Maneesha &amp; Devki</a:t>
            </a:r>
            <a:endParaRPr lang="en-US" sz="1200" dirty="0">
              <a:solidFill>
                <a:srgbClr val="000000"/>
              </a:solidFill>
              <a:cs typeface="Calibri"/>
            </a:endParaRPr>
          </a:p>
          <a:p>
            <a:pPr>
              <a:buChar char="-"/>
            </a:pPr>
            <a:r>
              <a:rPr lang="en-US" sz="1200" b="1" dirty="0">
                <a:cs typeface="Calibri"/>
              </a:rPr>
              <a:t>-R</a:t>
            </a:r>
            <a:r>
              <a:rPr lang="en-US" sz="1200" dirty="0">
                <a:solidFill>
                  <a:srgbClr val="000000"/>
                </a:solidFill>
                <a:cs typeface="Calibri"/>
              </a:rPr>
              <a:t>ecipient of the Health Equity Grant, AAP Section on Pediatric Trainees "Family-Controlled Interpretation Access to Improve Language Equity in Pediatric Primary Care Clinics."</a:t>
            </a:r>
          </a:p>
          <a:p>
            <a:pPr>
              <a:buChar char="-"/>
            </a:pPr>
            <a:r>
              <a:rPr lang="en-US" sz="1200" dirty="0">
                <a:cs typeface="Calibri"/>
              </a:rPr>
              <a:t>-Abstract acceptance – APHA National Conference </a:t>
            </a:r>
            <a:endParaRPr lang="en-US" sz="1200" dirty="0">
              <a:solidFill>
                <a:srgbClr val="000000"/>
              </a:solidFill>
              <a:cs typeface="Calibri"/>
            </a:endParaRPr>
          </a:p>
          <a:p>
            <a:pPr>
              <a:buChar char="-"/>
            </a:pPr>
            <a:r>
              <a:rPr lang="en-US" sz="1200" b="1" dirty="0">
                <a:cs typeface="Calibri"/>
              </a:rPr>
              <a:t>-</a:t>
            </a:r>
            <a:r>
              <a:rPr lang="en-US" sz="1200" dirty="0">
                <a:cs typeface="Calibri"/>
              </a:rPr>
              <a:t>Abstract acceptance- American Academy of Pediatrics Experience National Conference 2023, Washington, DC</a:t>
            </a:r>
            <a:endParaRPr lang="en-US" dirty="0">
              <a:cs typeface="Calibri" panose="020F0502020204030204"/>
            </a:endParaRPr>
          </a:p>
        </p:txBody>
      </p:sp>
    </p:spTree>
    <p:extLst>
      <p:ext uri="{BB962C8B-B14F-4D97-AF65-F5344CB8AC3E}">
        <p14:creationId xmlns:p14="http://schemas.microsoft.com/office/powerpoint/2010/main" val="2138308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30591" y="76776"/>
            <a:ext cx="10333037" cy="3565525"/>
          </a:xfrm>
        </p:spPr>
        <p:txBody>
          <a:bodyPr>
            <a:normAutofit/>
          </a:bodyPr>
          <a:lstStyle/>
          <a:p>
            <a:pPr algn="ctr"/>
            <a:r>
              <a:rPr lang="en-US" sz="4000" dirty="0"/>
              <a:t>The Harriet Lane Pediatric Residency Program</a:t>
            </a:r>
            <a:br>
              <a:rPr lang="en-US" sz="5000" dirty="0"/>
            </a:br>
            <a:r>
              <a:rPr lang="en-US" b="1" dirty="0"/>
              <a:t>Health Equity and Advocacy Track- Join</a:t>
            </a:r>
            <a:r>
              <a:rPr lang="en-US" b="1" dirty="0">
                <a:cs typeface="Calibri Light"/>
              </a:rPr>
              <a:t> Us!</a:t>
            </a:r>
            <a:br>
              <a:rPr lang="en-US" b="1" dirty="0"/>
            </a:br>
            <a:br>
              <a:rPr lang="en-US" b="1" dirty="0"/>
            </a:br>
            <a:br>
              <a:rPr lang="en-US" sz="6000" b="1" dirty="0"/>
            </a:br>
            <a:endParaRPr lang="en-US" sz="6000" b="1" dirty="0"/>
          </a:p>
        </p:txBody>
      </p:sp>
      <p:pic>
        <p:nvPicPr>
          <p:cNvPr id="3" name="Picture 2" descr="A group of people posing for a photo&#10;&#10;Description automatically generated">
            <a:extLst>
              <a:ext uri="{FF2B5EF4-FFF2-40B4-BE49-F238E27FC236}">
                <a16:creationId xmlns:a16="http://schemas.microsoft.com/office/drawing/2014/main" id="{324DA24E-9820-35BD-A62C-30428F697D0F}"/>
              </a:ext>
            </a:extLst>
          </p:cNvPr>
          <p:cNvPicPr>
            <a:picLocks noChangeAspect="1"/>
          </p:cNvPicPr>
          <p:nvPr/>
        </p:nvPicPr>
        <p:blipFill>
          <a:blip r:embed="rId3"/>
          <a:stretch>
            <a:fillRect/>
          </a:stretch>
        </p:blipFill>
        <p:spPr>
          <a:xfrm>
            <a:off x="534140" y="2189086"/>
            <a:ext cx="5486400" cy="4114800"/>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3FC1B400-B9F4-4D08-3E70-933A8525473A}"/>
              </a:ext>
            </a:extLst>
          </p:cNvPr>
          <p:cNvPicPr>
            <a:picLocks noChangeAspect="1"/>
          </p:cNvPicPr>
          <p:nvPr/>
        </p:nvPicPr>
        <p:blipFill>
          <a:blip r:embed="rId4"/>
          <a:stretch>
            <a:fillRect/>
          </a:stretch>
        </p:blipFill>
        <p:spPr>
          <a:xfrm>
            <a:off x="6271404" y="2176732"/>
            <a:ext cx="5486400" cy="4114800"/>
          </a:xfrm>
          <a:prstGeom prst="rect">
            <a:avLst/>
          </a:prstGeom>
        </p:spPr>
      </p:pic>
    </p:spTree>
    <p:extLst>
      <p:ext uri="{BB962C8B-B14F-4D97-AF65-F5344CB8AC3E}">
        <p14:creationId xmlns:p14="http://schemas.microsoft.com/office/powerpoint/2010/main" val="1139539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80F6C8-160E-DB40-A0ED-DCD29E66DB00}"/>
              </a:ext>
            </a:extLst>
          </p:cNvPr>
          <p:cNvSpPr>
            <a:spLocks noGrp="1"/>
          </p:cNvSpPr>
          <p:nvPr>
            <p:ph type="title"/>
          </p:nvPr>
        </p:nvSpPr>
        <p:spPr/>
        <p:txBody>
          <a:bodyPr/>
          <a:lstStyle/>
          <a:p>
            <a:pPr algn="ctr"/>
            <a:r>
              <a:rPr lang="en-US"/>
              <a:t>Questions?</a:t>
            </a:r>
          </a:p>
        </p:txBody>
      </p:sp>
      <p:sp>
        <p:nvSpPr>
          <p:cNvPr id="4" name="Content Placeholder 3">
            <a:extLst>
              <a:ext uri="{FF2B5EF4-FFF2-40B4-BE49-F238E27FC236}">
                <a16:creationId xmlns:a16="http://schemas.microsoft.com/office/drawing/2014/main" id="{2647E216-0662-6A43-8660-24673EC5444F}"/>
              </a:ext>
            </a:extLst>
          </p:cNvPr>
          <p:cNvSpPr>
            <a:spLocks noGrp="1"/>
          </p:cNvSpPr>
          <p:nvPr>
            <p:ph idx="1"/>
          </p:nvPr>
        </p:nvSpPr>
        <p:spPr>
          <a:xfrm>
            <a:off x="4295952" y="3688194"/>
            <a:ext cx="10058400" cy="1665804"/>
          </a:xfrm>
        </p:spPr>
        <p:txBody>
          <a:bodyPr vert="horz" lIns="0" tIns="45720" rIns="0" bIns="45720" rtlCol="0" anchor="t">
            <a:noAutofit/>
          </a:bodyPr>
          <a:lstStyle/>
          <a:p>
            <a:pPr algn="ctr">
              <a:spcBef>
                <a:spcPts val="0"/>
              </a:spcBef>
            </a:pPr>
            <a:r>
              <a:rPr lang="en-US" sz="1600" b="1" dirty="0"/>
              <a:t>Rebecca Seltzer, MD MHS</a:t>
            </a:r>
          </a:p>
          <a:p>
            <a:pPr algn="ctr">
              <a:lnSpc>
                <a:spcPct val="100000"/>
              </a:lnSpc>
              <a:spcBef>
                <a:spcPts val="0"/>
              </a:spcBef>
            </a:pPr>
            <a:r>
              <a:rPr lang="en-US" sz="1600" dirty="0"/>
              <a:t>Health Equity and Advocacy Track Co-Director</a:t>
            </a:r>
            <a:endParaRPr lang="en-US" sz="1600" dirty="0">
              <a:cs typeface="Calibri"/>
            </a:endParaRPr>
          </a:p>
          <a:p>
            <a:pPr algn="ctr">
              <a:lnSpc>
                <a:spcPct val="100000"/>
              </a:lnSpc>
              <a:spcBef>
                <a:spcPts val="0"/>
              </a:spcBef>
            </a:pPr>
            <a:r>
              <a:rPr lang="en-US" sz="1600" dirty="0"/>
              <a:t>Assistant Professor of Pediatrics</a:t>
            </a:r>
            <a:endParaRPr lang="en-US" sz="1600" dirty="0">
              <a:cs typeface="Calibri"/>
            </a:endParaRPr>
          </a:p>
          <a:p>
            <a:pPr algn="ctr">
              <a:lnSpc>
                <a:spcPct val="100000"/>
              </a:lnSpc>
              <a:spcBef>
                <a:spcPts val="0"/>
              </a:spcBef>
            </a:pPr>
            <a:r>
              <a:rPr lang="en-US" sz="1600" dirty="0">
                <a:cs typeface="Calibri"/>
              </a:rPr>
              <a:t>Associate Faculty- Berman Institute of Bioethics</a:t>
            </a:r>
          </a:p>
          <a:p>
            <a:pPr algn="ctr">
              <a:lnSpc>
                <a:spcPct val="100000"/>
              </a:lnSpc>
              <a:spcBef>
                <a:spcPts val="0"/>
              </a:spcBef>
            </a:pPr>
            <a:r>
              <a:rPr lang="en-US" sz="1600" dirty="0">
                <a:cs typeface="Calibri"/>
              </a:rPr>
              <a:t>Division</a:t>
            </a:r>
            <a:r>
              <a:rPr lang="en-US" sz="1600" dirty="0"/>
              <a:t> of General Pediatrics</a:t>
            </a:r>
            <a:endParaRPr lang="en-US" sz="1600" dirty="0">
              <a:cs typeface="Calibri"/>
            </a:endParaRPr>
          </a:p>
          <a:p>
            <a:pPr algn="ctr">
              <a:lnSpc>
                <a:spcPct val="100000"/>
              </a:lnSpc>
              <a:spcBef>
                <a:spcPts val="0"/>
              </a:spcBef>
            </a:pPr>
            <a:r>
              <a:rPr lang="en-US" sz="1600" dirty="0"/>
              <a:t>Johns Hopkins University School of Medicine</a:t>
            </a:r>
            <a:endParaRPr lang="en-US" sz="1600" dirty="0">
              <a:cs typeface="Calibri"/>
            </a:endParaRPr>
          </a:p>
          <a:p>
            <a:pPr algn="ctr">
              <a:lnSpc>
                <a:spcPct val="100000"/>
              </a:lnSpc>
              <a:spcBef>
                <a:spcPts val="0"/>
              </a:spcBef>
            </a:pPr>
            <a:endParaRPr lang="en-US" sz="1600"/>
          </a:p>
          <a:p>
            <a:pPr algn="ctr">
              <a:lnSpc>
                <a:spcPct val="100000"/>
              </a:lnSpc>
              <a:spcBef>
                <a:spcPts val="0"/>
              </a:spcBef>
            </a:pPr>
            <a:r>
              <a:rPr lang="en-US" sz="1600" b="1" dirty="0"/>
              <a:t>Email: </a:t>
            </a:r>
            <a:r>
              <a:rPr lang="en-US" sz="1600" b="1" dirty="0">
                <a:ea typeface="+mn-lt"/>
                <a:cs typeface="+mn-lt"/>
              </a:rPr>
              <a:t> RSeltze2@jhmi.edu</a:t>
            </a:r>
            <a:endParaRPr lang="en-US" sz="1600" b="1" dirty="0">
              <a:cs typeface="Calibri"/>
            </a:endParaRPr>
          </a:p>
        </p:txBody>
      </p:sp>
      <p:pic>
        <p:nvPicPr>
          <p:cNvPr id="1026" name="Picture 2" descr="Photo of Dr. Marquita Cecelia Genies, M.D., M.P.H.">
            <a:extLst>
              <a:ext uri="{FF2B5EF4-FFF2-40B4-BE49-F238E27FC236}">
                <a16:creationId xmlns:a16="http://schemas.microsoft.com/office/drawing/2014/main" id="{3158C4D1-DB7F-47C0-9D06-8E7CCF812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318" y="1938441"/>
            <a:ext cx="1332643" cy="16658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03C9AE-DCB0-498C-93D7-D739812691E7}"/>
              </a:ext>
            </a:extLst>
          </p:cNvPr>
          <p:cNvSpPr txBox="1"/>
          <p:nvPr/>
        </p:nvSpPr>
        <p:spPr>
          <a:xfrm>
            <a:off x="772892" y="3687185"/>
            <a:ext cx="6530740" cy="3046988"/>
          </a:xfrm>
          <a:prstGeom prst="rect">
            <a:avLst/>
          </a:prstGeom>
          <a:noFill/>
        </p:spPr>
        <p:txBody>
          <a:bodyPr wrap="square" lIns="91440" tIns="45720" rIns="91440" bIns="45720" anchor="t">
            <a:spAutoFit/>
          </a:bodyPr>
          <a:lstStyle/>
          <a:p>
            <a:pPr algn="ctr"/>
            <a:r>
              <a:rPr lang="en-US" sz="1600" b="1" dirty="0"/>
              <a:t>Marquita Genies, MD MPH</a:t>
            </a:r>
          </a:p>
          <a:p>
            <a:pPr algn="ctr">
              <a:lnSpc>
                <a:spcPct val="100000"/>
              </a:lnSpc>
              <a:spcBef>
                <a:spcPts val="0"/>
              </a:spcBef>
            </a:pPr>
            <a:r>
              <a:rPr lang="en-US" sz="1600" dirty="0"/>
              <a:t>APD, Pediatric Residency Training</a:t>
            </a:r>
            <a:endParaRPr lang="en-US" sz="1600" dirty="0">
              <a:cs typeface="Calibri"/>
            </a:endParaRPr>
          </a:p>
          <a:p>
            <a:pPr algn="ctr"/>
            <a:r>
              <a:rPr lang="en-US" sz="1600" dirty="0"/>
              <a:t>Health Equity and Advocacy Track Co-Director</a:t>
            </a:r>
            <a:endParaRPr lang="en-US" sz="1600" dirty="0">
              <a:cs typeface="Calibri"/>
            </a:endParaRPr>
          </a:p>
          <a:p>
            <a:pPr algn="ctr">
              <a:lnSpc>
                <a:spcPct val="100000"/>
              </a:lnSpc>
              <a:spcBef>
                <a:spcPts val="0"/>
              </a:spcBef>
            </a:pPr>
            <a:r>
              <a:rPr lang="en-US" sz="1600" dirty="0"/>
              <a:t>Assistant Professor of Pediatrics</a:t>
            </a:r>
            <a:endParaRPr lang="en-US" sz="1600" dirty="0">
              <a:cs typeface="Calibri"/>
            </a:endParaRPr>
          </a:p>
          <a:p>
            <a:pPr algn="ctr"/>
            <a:r>
              <a:rPr lang="en-US" sz="1600" dirty="0">
                <a:cs typeface="Calibri"/>
              </a:rPr>
              <a:t>Assistant Dean GME- DEI</a:t>
            </a:r>
            <a:endParaRPr lang="en-US" sz="1600" dirty="0"/>
          </a:p>
          <a:p>
            <a:pPr algn="ctr">
              <a:lnSpc>
                <a:spcPct val="100000"/>
              </a:lnSpc>
              <a:spcBef>
                <a:spcPts val="0"/>
              </a:spcBef>
            </a:pPr>
            <a:r>
              <a:rPr lang="en-US" sz="1600" dirty="0"/>
              <a:t>Division of Pediatric Hospital Medicine</a:t>
            </a:r>
            <a:endParaRPr lang="en-US" sz="1600" dirty="0">
              <a:cs typeface="Calibri" panose="020F0502020204030204"/>
            </a:endParaRPr>
          </a:p>
          <a:p>
            <a:pPr algn="ctr">
              <a:lnSpc>
                <a:spcPct val="100000"/>
              </a:lnSpc>
              <a:spcBef>
                <a:spcPts val="0"/>
              </a:spcBef>
            </a:pPr>
            <a:r>
              <a:rPr lang="en-US" sz="1600" dirty="0"/>
              <a:t>Johns Hopkins University School of Medicine</a:t>
            </a:r>
            <a:endParaRPr lang="en-US" sz="1600" dirty="0">
              <a:cs typeface="Calibri" panose="020F0502020204030204"/>
            </a:endParaRPr>
          </a:p>
          <a:p>
            <a:pPr algn="ctr">
              <a:lnSpc>
                <a:spcPct val="100000"/>
              </a:lnSpc>
              <a:spcBef>
                <a:spcPts val="0"/>
              </a:spcBef>
            </a:pPr>
            <a:endParaRPr lang="en-US" sz="1600"/>
          </a:p>
          <a:p>
            <a:pPr algn="ctr">
              <a:lnSpc>
                <a:spcPct val="100000"/>
              </a:lnSpc>
              <a:spcBef>
                <a:spcPts val="0"/>
              </a:spcBef>
            </a:pPr>
            <a:r>
              <a:rPr lang="en-US" sz="1600" b="1" dirty="0"/>
              <a:t>Email: MGenies1@jhmi.edu</a:t>
            </a:r>
            <a:endParaRPr lang="en-US" sz="1600" b="1" dirty="0">
              <a:cs typeface="Calibri"/>
            </a:endParaRPr>
          </a:p>
          <a:p>
            <a:pPr algn="ctr">
              <a:lnSpc>
                <a:spcPct val="100000"/>
              </a:lnSpc>
              <a:spcBef>
                <a:spcPts val="0"/>
              </a:spcBef>
            </a:pPr>
            <a:endParaRPr lang="en-US" sz="1600"/>
          </a:p>
          <a:p>
            <a:pPr algn="ctr">
              <a:lnSpc>
                <a:spcPct val="100000"/>
              </a:lnSpc>
              <a:spcBef>
                <a:spcPts val="0"/>
              </a:spcBef>
            </a:pPr>
            <a:endParaRPr lang="en-US" sz="1600"/>
          </a:p>
          <a:p>
            <a:pPr algn="ctr">
              <a:lnSpc>
                <a:spcPct val="100000"/>
              </a:lnSpc>
              <a:spcBef>
                <a:spcPts val="0"/>
              </a:spcBef>
            </a:pPr>
            <a:endParaRPr lang="en-US" sz="1600"/>
          </a:p>
        </p:txBody>
      </p:sp>
      <p:pic>
        <p:nvPicPr>
          <p:cNvPr id="2" name="Picture 1" descr="Rebecca R. Seltzer">
            <a:extLst>
              <a:ext uri="{FF2B5EF4-FFF2-40B4-BE49-F238E27FC236}">
                <a16:creationId xmlns:a16="http://schemas.microsoft.com/office/drawing/2014/main" id="{94FB3898-C007-E34A-B209-C3907EFDCAF6}"/>
              </a:ext>
            </a:extLst>
          </p:cNvPr>
          <p:cNvPicPr>
            <a:picLocks noChangeAspect="1"/>
          </p:cNvPicPr>
          <p:nvPr/>
        </p:nvPicPr>
        <p:blipFill>
          <a:blip r:embed="rId4"/>
          <a:stretch>
            <a:fillRect/>
          </a:stretch>
        </p:blipFill>
        <p:spPr>
          <a:xfrm>
            <a:off x="8651575" y="1936450"/>
            <a:ext cx="1344283" cy="1676760"/>
          </a:xfrm>
          <a:prstGeom prst="rect">
            <a:avLst/>
          </a:prstGeom>
        </p:spPr>
      </p:pic>
    </p:spTree>
    <p:extLst>
      <p:ext uri="{BB962C8B-B14F-4D97-AF65-F5344CB8AC3E}">
        <p14:creationId xmlns:p14="http://schemas.microsoft.com/office/powerpoint/2010/main" val="218069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A81781A8-9862-BD40-B31C-E1398D1CD553}"/>
              </a:ext>
            </a:extLst>
          </p:cNvPr>
          <p:cNvPicPr>
            <a:picLocks noChangeAspect="1"/>
          </p:cNvPicPr>
          <p:nvPr/>
        </p:nvPicPr>
        <p:blipFill>
          <a:blip r:embed="rId2"/>
          <a:stretch>
            <a:fillRect/>
          </a:stretch>
        </p:blipFill>
        <p:spPr>
          <a:xfrm>
            <a:off x="948266" y="660400"/>
            <a:ext cx="4775200" cy="5156200"/>
          </a:xfrm>
          <a:prstGeom prst="rect">
            <a:avLst/>
          </a:prstGeom>
        </p:spPr>
      </p:pic>
      <p:sp>
        <p:nvSpPr>
          <p:cNvPr id="5" name="Rectangle 4">
            <a:extLst>
              <a:ext uri="{FF2B5EF4-FFF2-40B4-BE49-F238E27FC236}">
                <a16:creationId xmlns:a16="http://schemas.microsoft.com/office/drawing/2014/main" id="{F4C86CC2-FAC3-A948-B12D-595007A25D8C}"/>
              </a:ext>
            </a:extLst>
          </p:cNvPr>
          <p:cNvSpPr/>
          <p:nvPr/>
        </p:nvSpPr>
        <p:spPr>
          <a:xfrm>
            <a:off x="6096000" y="1807339"/>
            <a:ext cx="6096000" cy="3477875"/>
          </a:xfrm>
          <a:prstGeom prst="rect">
            <a:avLst/>
          </a:prstGeom>
        </p:spPr>
        <p:txBody>
          <a:bodyPr>
            <a:spAutoFit/>
          </a:bodyPr>
          <a:lstStyle/>
          <a:p>
            <a:r>
              <a:rPr lang="en-US" sz="2000" i="1">
                <a:latin typeface="AGaramondPro"/>
              </a:rPr>
              <a:t>It is my wish that the plan...shall provide for a hospital, which shall, in construction and arrangement, compare favorably with any institution of like character in this country or in Europe... </a:t>
            </a:r>
          </a:p>
          <a:p>
            <a:endParaRPr lang="en-US" sz="2000"/>
          </a:p>
          <a:p>
            <a:r>
              <a:rPr lang="en-US" sz="2000" i="1">
                <a:latin typeface="AGaramondPro"/>
              </a:rPr>
              <a:t>The indigent </a:t>
            </a:r>
            <a:r>
              <a:rPr lang="en-US" sz="2000" b="1" i="1" u="sng">
                <a:latin typeface="AGaramondPro"/>
              </a:rPr>
              <a:t>sick of this city and its environs, without regard to sex, age, or color, </a:t>
            </a:r>
            <a:r>
              <a:rPr lang="en-US" sz="2000" i="1">
                <a:latin typeface="AGaramondPro"/>
              </a:rPr>
              <a:t>who may require surgical or medical treatment, and who can be received into the hospital…and the poor of this city and state, </a:t>
            </a:r>
            <a:r>
              <a:rPr lang="en-US" sz="2000" b="1" i="1" u="sng">
                <a:latin typeface="AGaramondPro"/>
              </a:rPr>
              <a:t>of all races, who are stricken down by any casualty, shall be received into the hospital, without charge. </a:t>
            </a:r>
            <a:endParaRPr lang="en-US" sz="2000" b="1" u="sng"/>
          </a:p>
        </p:txBody>
      </p:sp>
      <p:sp>
        <p:nvSpPr>
          <p:cNvPr id="6" name="TextBox 5">
            <a:extLst>
              <a:ext uri="{FF2B5EF4-FFF2-40B4-BE49-F238E27FC236}">
                <a16:creationId xmlns:a16="http://schemas.microsoft.com/office/drawing/2014/main" id="{98EF42A1-A822-4246-B943-E60069AB6F25}"/>
              </a:ext>
            </a:extLst>
          </p:cNvPr>
          <p:cNvSpPr txBox="1"/>
          <p:nvPr/>
        </p:nvSpPr>
        <p:spPr>
          <a:xfrm>
            <a:off x="9144000" y="5337448"/>
            <a:ext cx="2225289" cy="369332"/>
          </a:xfrm>
          <a:prstGeom prst="rect">
            <a:avLst/>
          </a:prstGeom>
          <a:noFill/>
        </p:spPr>
        <p:txBody>
          <a:bodyPr wrap="none" lIns="91440" tIns="45720" rIns="91440" bIns="45720" rtlCol="0" anchor="t">
            <a:spAutoFit/>
          </a:bodyPr>
          <a:lstStyle/>
          <a:p>
            <a:r>
              <a:rPr lang="en-US" dirty="0"/>
              <a:t>- Johns Hopkins, 1873</a:t>
            </a:r>
          </a:p>
        </p:txBody>
      </p:sp>
    </p:spTree>
    <p:extLst>
      <p:ext uri="{BB962C8B-B14F-4D97-AF65-F5344CB8AC3E}">
        <p14:creationId xmlns:p14="http://schemas.microsoft.com/office/powerpoint/2010/main" val="143467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99373FF-C78A-430B-A246-6048999CE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03577" y="634946"/>
            <a:ext cx="6742257" cy="1444984"/>
          </a:xfrm>
        </p:spPr>
        <p:txBody>
          <a:bodyPr>
            <a:normAutofit fontScale="90000"/>
          </a:bodyPr>
          <a:lstStyle/>
          <a:p>
            <a:r>
              <a:rPr lang="en-US" sz="4400" dirty="0"/>
              <a:t>Hopkins Pediatric </a:t>
            </a:r>
            <a:br>
              <a:rPr lang="en-US" sz="4400" dirty="0"/>
            </a:br>
            <a:r>
              <a:rPr lang="en-US" sz="4400" dirty="0"/>
              <a:t>Health Equity &amp; Advocacy Track</a:t>
            </a:r>
          </a:p>
        </p:txBody>
      </p:sp>
      <p:pic>
        <p:nvPicPr>
          <p:cNvPr id="6" name="Picture 5">
            <a:extLst>
              <a:ext uri="{FF2B5EF4-FFF2-40B4-BE49-F238E27FC236}">
                <a16:creationId xmlns:a16="http://schemas.microsoft.com/office/drawing/2014/main" id="{652A48BD-C613-4244-9297-30EEB46ECA80}"/>
              </a:ext>
            </a:extLst>
          </p:cNvPr>
          <p:cNvPicPr>
            <a:picLocks noChangeAspect="1"/>
          </p:cNvPicPr>
          <p:nvPr/>
        </p:nvPicPr>
        <p:blipFill rotWithShape="1">
          <a:blip r:embed="rId3"/>
          <a:srcRect t="23549" b="18573"/>
          <a:stretch/>
        </p:blipFill>
        <p:spPr>
          <a:xfrm>
            <a:off x="634000" y="985457"/>
            <a:ext cx="3435576" cy="1219190"/>
          </a:xfrm>
          <a:prstGeom prst="rect">
            <a:avLst/>
          </a:prstGeom>
        </p:spPr>
      </p:pic>
      <p:cxnSp>
        <p:nvCxnSpPr>
          <p:cNvPr id="12" name="Straight Connector 11">
            <a:extLst>
              <a:ext uri="{FF2B5EF4-FFF2-40B4-BE49-F238E27FC236}">
                <a16:creationId xmlns:a16="http://schemas.microsoft.com/office/drawing/2014/main" id="{03EBB925-FEC3-4CD5-9271-3D75EBB532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9772"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11B4CDA-D645-3E49-A488-D9D2CB8FC23E}"/>
              </a:ext>
            </a:extLst>
          </p:cNvPr>
          <p:cNvPicPr>
            <a:picLocks noChangeAspect="1"/>
          </p:cNvPicPr>
          <p:nvPr/>
        </p:nvPicPr>
        <p:blipFill>
          <a:blip r:embed="rId4"/>
          <a:stretch>
            <a:fillRect/>
          </a:stretch>
        </p:blipFill>
        <p:spPr>
          <a:xfrm>
            <a:off x="1100020" y="2349517"/>
            <a:ext cx="2488769" cy="1599923"/>
          </a:xfrm>
          <a:prstGeom prst="rect">
            <a:avLst/>
          </a:prstGeom>
        </p:spPr>
      </p:pic>
      <p:pic>
        <p:nvPicPr>
          <p:cNvPr id="9" name="Picture 8">
            <a:extLst>
              <a:ext uri="{FF2B5EF4-FFF2-40B4-BE49-F238E27FC236}">
                <a16:creationId xmlns:a16="http://schemas.microsoft.com/office/drawing/2014/main" id="{9E22C116-1AC4-3940-B26A-EF5F450C9FB8}"/>
              </a:ext>
            </a:extLst>
          </p:cNvPr>
          <p:cNvPicPr>
            <a:picLocks noChangeAspect="1"/>
          </p:cNvPicPr>
          <p:nvPr/>
        </p:nvPicPr>
        <p:blipFill>
          <a:blip r:embed="rId5"/>
          <a:stretch>
            <a:fillRect/>
          </a:stretch>
        </p:blipFill>
        <p:spPr>
          <a:xfrm>
            <a:off x="621064" y="4110309"/>
            <a:ext cx="3446682" cy="1052039"/>
          </a:xfrm>
          <a:prstGeom prst="rect">
            <a:avLst/>
          </a:prstGeom>
        </p:spPr>
      </p:pic>
      <p:sp>
        <p:nvSpPr>
          <p:cNvPr id="3" name="Content Placeholder 2"/>
          <p:cNvSpPr>
            <a:spLocks noGrp="1"/>
          </p:cNvSpPr>
          <p:nvPr>
            <p:ph idx="1"/>
          </p:nvPr>
        </p:nvSpPr>
        <p:spPr>
          <a:xfrm>
            <a:off x="4701747" y="2198914"/>
            <a:ext cx="6847996" cy="3670180"/>
          </a:xfrm>
        </p:spPr>
        <p:txBody>
          <a:bodyPr vert="horz" lIns="0" tIns="45720" rIns="0" bIns="45720" rtlCol="0">
            <a:normAutofit/>
          </a:bodyPr>
          <a:lstStyle/>
          <a:p>
            <a:pPr marL="165100" indent="-165100">
              <a:buFont typeface="Arial" charset="0"/>
              <a:buChar char="•"/>
            </a:pPr>
            <a:r>
              <a:rPr lang="en-US" dirty="0"/>
              <a:t>We envision a world where every child, regardless of their background, has the opportunity to reach their full potential. </a:t>
            </a:r>
          </a:p>
          <a:p>
            <a:pPr marL="165100" indent="-165100">
              <a:buFont typeface="Arial" charset="0"/>
              <a:buChar char="•"/>
            </a:pPr>
            <a:r>
              <a:rPr lang="en-US" b="1" dirty="0"/>
              <a:t>We aim to train pediatric leaders who will work to eliminate health disparities through advocacy, research, community partnership, education, and clinical care. </a:t>
            </a:r>
            <a:endParaRPr lang="en-US" b="1" dirty="0">
              <a:ea typeface="Calibri"/>
              <a:cs typeface="Calibri"/>
            </a:endParaRPr>
          </a:p>
          <a:p>
            <a:pPr marL="165100" indent="-165100">
              <a:buFont typeface="Arial" charset="0"/>
              <a:buChar char="•"/>
            </a:pPr>
            <a:r>
              <a:rPr lang="en-US" dirty="0"/>
              <a:t>The program will leverage resources across Johns Hopkins to provide graduates with a unique skill set that will equip them to make an impact for children affected by health disparities.</a:t>
            </a:r>
            <a:endParaRPr lang="en-US" dirty="0">
              <a:ea typeface="Calibri"/>
              <a:cs typeface="Calibri"/>
            </a:endParaRPr>
          </a:p>
        </p:txBody>
      </p:sp>
      <p:sp>
        <p:nvSpPr>
          <p:cNvPr id="13" name="Rectangle 12">
            <a:extLst>
              <a:ext uri="{FF2B5EF4-FFF2-40B4-BE49-F238E27FC236}">
                <a16:creationId xmlns:a16="http://schemas.microsoft.com/office/drawing/2014/main" id="{109B2863-A1A5-4050-8DE8-9BC0AD47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F1F76955-21E0-4116-A6AA-19DB89B50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314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Hopkins Pediatric Health Equity &amp; Advocacy Track</a:t>
            </a:r>
          </a:p>
        </p:txBody>
      </p:sp>
      <p:sp>
        <p:nvSpPr>
          <p:cNvPr id="3" name="Content Placeholder 2"/>
          <p:cNvSpPr>
            <a:spLocks noGrp="1"/>
          </p:cNvSpPr>
          <p:nvPr>
            <p:ph idx="1"/>
          </p:nvPr>
        </p:nvSpPr>
        <p:spPr>
          <a:xfrm>
            <a:off x="1097280" y="1845733"/>
            <a:ext cx="9997929" cy="4614051"/>
          </a:xfrm>
        </p:spPr>
        <p:txBody>
          <a:bodyPr vert="horz" lIns="0" tIns="45720" rIns="0" bIns="45720" rtlCol="0" anchor="t">
            <a:normAutofit/>
          </a:bodyPr>
          <a:lstStyle/>
          <a:p>
            <a:pPr marL="165100" indent="-165100">
              <a:buFont typeface="Arial" charset="0"/>
              <a:buChar char="•"/>
            </a:pPr>
            <a:r>
              <a:rPr lang="en-US" sz="2600" b="1"/>
              <a:t>Overarching goal is to train pediatric leaders who will work to promote health equity through advocacy, research, community partnership, education, and clinical care. </a:t>
            </a:r>
            <a:endParaRPr lang="en-US"/>
          </a:p>
          <a:p>
            <a:pPr marL="457200" lvl="1">
              <a:buFont typeface="Arial" charset="0"/>
              <a:buChar char="•"/>
            </a:pPr>
            <a:r>
              <a:rPr lang="en-US" sz="2400">
                <a:cs typeface="Calibri" panose="020F0502020204030204"/>
              </a:rPr>
              <a:t>To increase knowledge related to social determinants of health and health disparities in pediatric populations</a:t>
            </a:r>
          </a:p>
          <a:p>
            <a:pPr marL="457200" lvl="1">
              <a:buFont typeface="Arial" charset="0"/>
              <a:buChar char="•"/>
            </a:pPr>
            <a:r>
              <a:rPr lang="en-US" sz="2400">
                <a:cs typeface="Calibri" panose="020F0502020204030204"/>
              </a:rPr>
              <a:t>To learn about the role of community partnership and advocacy in promoting health equity</a:t>
            </a:r>
          </a:p>
          <a:p>
            <a:pPr marL="457200" lvl="1">
              <a:buFont typeface="Arial" charset="0"/>
              <a:buChar char="•"/>
            </a:pPr>
            <a:r>
              <a:rPr lang="en-US" sz="2400">
                <a:cs typeface="Calibri" panose="020F0502020204030204"/>
              </a:rPr>
              <a:t>To develop skills in culturally competent clinical care</a:t>
            </a:r>
          </a:p>
          <a:p>
            <a:pPr marL="457200" lvl="1">
              <a:buFont typeface="Arial" charset="0"/>
              <a:buChar char="•"/>
            </a:pPr>
            <a:r>
              <a:rPr lang="en-US" sz="2400">
                <a:cs typeface="Calibri" panose="020F0502020204030204"/>
              </a:rPr>
              <a:t>To engage in scholarship related to health equity</a:t>
            </a:r>
          </a:p>
          <a:p>
            <a:pPr marL="165100" indent="-165100">
              <a:buFont typeface="Arial" charset="0"/>
              <a:buChar char="•"/>
            </a:pPr>
            <a:endParaRPr lang="en-US" sz="2600" b="1">
              <a:cs typeface="Calibri" panose="020F0502020204030204"/>
            </a:endParaRPr>
          </a:p>
          <a:p>
            <a:pPr marL="0" indent="0">
              <a:buNone/>
            </a:pPr>
            <a:endParaRPr lang="en-US" sz="2600">
              <a:cs typeface="Calibri" panose="020F0502020204030204"/>
            </a:endParaRPr>
          </a:p>
        </p:txBody>
      </p:sp>
    </p:spTree>
    <p:extLst>
      <p:ext uri="{BB962C8B-B14F-4D97-AF65-F5344CB8AC3E}">
        <p14:creationId xmlns:p14="http://schemas.microsoft.com/office/powerpoint/2010/main" val="3545800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823" y="1897473"/>
            <a:ext cx="7592720" cy="4079548"/>
          </a:xfrm>
          <a:prstGeom prst="rect">
            <a:avLst/>
          </a:prstGeom>
        </p:spPr>
      </p:pic>
      <p:sp>
        <p:nvSpPr>
          <p:cNvPr id="8" name="TextBox 7"/>
          <p:cNvSpPr txBox="1"/>
          <p:nvPr/>
        </p:nvSpPr>
        <p:spPr>
          <a:xfrm>
            <a:off x="3604997" y="6459785"/>
            <a:ext cx="4982005" cy="646331"/>
          </a:xfrm>
          <a:prstGeom prst="rect">
            <a:avLst/>
          </a:prstGeom>
          <a:noFill/>
        </p:spPr>
        <p:txBody>
          <a:bodyPr wrap="none" rtlCol="0">
            <a:spAutoFit/>
          </a:bodyPr>
          <a:lstStyle/>
          <a:p>
            <a:r>
              <a:rPr lang="en-US">
                <a:solidFill>
                  <a:schemeClr val="bg1"/>
                </a:solidFill>
                <a:latin typeface="Calibri" charset="0"/>
                <a:ea typeface="Calibri" charset="0"/>
                <a:cs typeface="Calibri" charset="0"/>
              </a:rPr>
              <a:t>Cheng T &amp; Solomon B. </a:t>
            </a:r>
            <a:r>
              <a:rPr lang="en-US" b="1">
                <a:solidFill>
                  <a:schemeClr val="bg1"/>
                </a:solidFill>
                <a:latin typeface="Calibri" charset="0"/>
                <a:ea typeface="Calibri" charset="0"/>
                <a:cs typeface="Calibri" charset="0"/>
              </a:rPr>
              <a:t>Mat Child Health J </a:t>
            </a:r>
            <a:r>
              <a:rPr lang="en-US">
                <a:solidFill>
                  <a:schemeClr val="bg1"/>
                </a:solidFill>
                <a:latin typeface="Calibri" charset="0"/>
                <a:ea typeface="Calibri" charset="0"/>
                <a:cs typeface="Calibri" charset="0"/>
              </a:rPr>
              <a:t>Feb</a:t>
            </a:r>
            <a:r>
              <a:rPr lang="en-US" b="1">
                <a:solidFill>
                  <a:schemeClr val="bg1"/>
                </a:solidFill>
                <a:latin typeface="Calibri" charset="0"/>
                <a:ea typeface="Calibri" charset="0"/>
                <a:cs typeface="Calibri" charset="0"/>
              </a:rPr>
              <a:t> </a:t>
            </a:r>
            <a:r>
              <a:rPr lang="en-US">
                <a:solidFill>
                  <a:schemeClr val="bg1"/>
                </a:solidFill>
                <a:latin typeface="Calibri" charset="0"/>
                <a:ea typeface="Calibri" charset="0"/>
                <a:cs typeface="Calibri" charset="0"/>
              </a:rPr>
              <a:t>2014</a:t>
            </a:r>
            <a:endParaRPr lang="en-US">
              <a:solidFill>
                <a:schemeClr val="bg1"/>
              </a:solidFill>
              <a:effectLst/>
              <a:latin typeface="Calibri" charset="0"/>
              <a:ea typeface="Calibri" charset="0"/>
              <a:cs typeface="Calibri" charset="0"/>
            </a:endParaRPr>
          </a:p>
          <a:p>
            <a:endParaRPr lang="en-US"/>
          </a:p>
        </p:txBody>
      </p:sp>
      <p:sp>
        <p:nvSpPr>
          <p:cNvPr id="3" name="Title 2"/>
          <p:cNvSpPr>
            <a:spLocks noGrp="1"/>
          </p:cNvSpPr>
          <p:nvPr>
            <p:ph type="title"/>
          </p:nvPr>
        </p:nvSpPr>
        <p:spPr/>
        <p:txBody>
          <a:bodyPr/>
          <a:lstStyle/>
          <a:p>
            <a:r>
              <a:rPr lang="en-US"/>
              <a:t>Harriet Lane Clinic</a:t>
            </a:r>
          </a:p>
        </p:txBody>
      </p:sp>
      <p:sp>
        <p:nvSpPr>
          <p:cNvPr id="2" name="TextBox 1"/>
          <p:cNvSpPr txBox="1"/>
          <p:nvPr/>
        </p:nvSpPr>
        <p:spPr>
          <a:xfrm>
            <a:off x="1097280" y="2195616"/>
            <a:ext cx="3083986" cy="3483261"/>
          </a:xfrm>
          <a:prstGeom prst="rect">
            <a:avLst/>
          </a:prstGeom>
          <a:noFill/>
        </p:spPr>
        <p:txBody>
          <a:bodyPr wrap="none" rtlCol="0">
            <a:spAutoFit/>
          </a:bodyPr>
          <a:lstStyle/>
          <a:p>
            <a:pPr>
              <a:lnSpc>
                <a:spcPct val="150000"/>
              </a:lnSpc>
            </a:pPr>
            <a:r>
              <a:rPr lang="en-US" sz="3000" b="1">
                <a:solidFill>
                  <a:schemeClr val="accent2"/>
                </a:solidFill>
              </a:rPr>
              <a:t>C</a:t>
            </a:r>
            <a:r>
              <a:rPr lang="en-US" sz="3000"/>
              <a:t>ontinuous</a:t>
            </a:r>
          </a:p>
          <a:p>
            <a:pPr>
              <a:lnSpc>
                <a:spcPct val="150000"/>
              </a:lnSpc>
            </a:pPr>
            <a:r>
              <a:rPr lang="en-US" sz="3000" b="1">
                <a:solidFill>
                  <a:schemeClr val="accent2"/>
                </a:solidFill>
              </a:rPr>
              <a:t>C</a:t>
            </a:r>
            <a:r>
              <a:rPr lang="en-US" sz="3000"/>
              <a:t>omprehensive</a:t>
            </a:r>
          </a:p>
          <a:p>
            <a:pPr>
              <a:lnSpc>
                <a:spcPct val="150000"/>
              </a:lnSpc>
            </a:pPr>
            <a:r>
              <a:rPr lang="en-US" sz="3000" b="1">
                <a:solidFill>
                  <a:schemeClr val="accent2"/>
                </a:solidFill>
              </a:rPr>
              <a:t>C</a:t>
            </a:r>
            <a:r>
              <a:rPr lang="en-US" sz="3000"/>
              <a:t>oordinated</a:t>
            </a:r>
          </a:p>
          <a:p>
            <a:pPr>
              <a:lnSpc>
                <a:spcPct val="150000"/>
              </a:lnSpc>
            </a:pPr>
            <a:r>
              <a:rPr lang="en-US" sz="3000" b="1">
                <a:solidFill>
                  <a:schemeClr val="accent2"/>
                </a:solidFill>
              </a:rPr>
              <a:t>C</a:t>
            </a:r>
            <a:r>
              <a:rPr lang="en-US" sz="3000"/>
              <a:t>ompassionate</a:t>
            </a:r>
          </a:p>
          <a:p>
            <a:pPr>
              <a:lnSpc>
                <a:spcPct val="150000"/>
              </a:lnSpc>
            </a:pPr>
            <a:r>
              <a:rPr lang="en-US" sz="3000" b="1">
                <a:solidFill>
                  <a:schemeClr val="accent2"/>
                </a:solidFill>
              </a:rPr>
              <a:t>C</a:t>
            </a:r>
            <a:r>
              <a:rPr lang="en-US" sz="3000"/>
              <a:t>ulturally Effective</a:t>
            </a:r>
          </a:p>
        </p:txBody>
      </p:sp>
    </p:spTree>
    <p:extLst>
      <p:ext uri="{BB962C8B-B14F-4D97-AF65-F5344CB8AC3E}">
        <p14:creationId xmlns:p14="http://schemas.microsoft.com/office/powerpoint/2010/main" val="237874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Shape 111"/>
          <p:cNvSpPr/>
          <p:nvPr/>
        </p:nvSpPr>
        <p:spPr>
          <a:xfrm>
            <a:off x="686558" y="2909382"/>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56" name="Freeform: Shape 111"/>
          <p:cNvSpPr/>
          <p:nvPr/>
        </p:nvSpPr>
        <p:spPr>
          <a:xfrm>
            <a:off x="686559" y="883926"/>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63" name="TextBox 62"/>
          <p:cNvSpPr txBox="1"/>
          <p:nvPr/>
        </p:nvSpPr>
        <p:spPr>
          <a:xfrm>
            <a:off x="1319896" y="4244197"/>
            <a:ext cx="4003541" cy="1785104"/>
          </a:xfrm>
          <a:prstGeom prst="rect">
            <a:avLst/>
          </a:prstGeom>
          <a:noFill/>
        </p:spPr>
        <p:txBody>
          <a:bodyPr wrap="square" rtlCol="0">
            <a:spAutoFit/>
          </a:bodyPr>
          <a:lstStyle/>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Longitudinal track mentor(s) from Hopkins Faculty</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Linking to institutional resources</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Individualized learning plan</a:t>
            </a:r>
            <a:endParaRPr lang="ru-RU" sz="2200">
              <a:latin typeface="Calibri" panose="020F0502020204030204" pitchFamily="34" charset="0"/>
              <a:ea typeface="Merriweather Bold" panose="02060503050406030704" pitchFamily="18" charset="-52"/>
              <a:cs typeface="Calibri" panose="020F0502020204030204" pitchFamily="34" charset="0"/>
            </a:endParaRPr>
          </a:p>
        </p:txBody>
      </p:sp>
      <p:sp>
        <p:nvSpPr>
          <p:cNvPr id="64" name="Freeform: Shape 111"/>
          <p:cNvSpPr/>
          <p:nvPr/>
        </p:nvSpPr>
        <p:spPr>
          <a:xfrm>
            <a:off x="686558" y="4790479"/>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6EB9F74F-1A96-5C47-9432-CBDE020C92B5}"/>
              </a:ext>
            </a:extLst>
          </p:cNvPr>
          <p:cNvSpPr txBox="1"/>
          <p:nvPr/>
        </p:nvSpPr>
        <p:spPr>
          <a:xfrm>
            <a:off x="1319896" y="2219574"/>
            <a:ext cx="4003541" cy="1785104"/>
          </a:xfrm>
          <a:prstGeom prst="rect">
            <a:avLst/>
          </a:prstGeom>
          <a:noFill/>
        </p:spPr>
        <p:txBody>
          <a:bodyPr wrap="square" rtlCol="0">
            <a:spAutoFit/>
          </a:bodyPr>
          <a:lstStyle/>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Courses at JHBSPH</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Advocacy rotations</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Community experiences</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Electives with health equity focus</a:t>
            </a:r>
            <a:endParaRPr lang="ru-RU" sz="2200">
              <a:latin typeface="Calibri" panose="020F0502020204030204" pitchFamily="34" charset="0"/>
              <a:ea typeface="Merriweather Bold" panose="02060503050406030704" pitchFamily="18" charset="-52"/>
              <a:cs typeface="Calibri" panose="020F0502020204030204" pitchFamily="34" charset="0"/>
            </a:endParaRPr>
          </a:p>
        </p:txBody>
      </p:sp>
      <p:sp>
        <p:nvSpPr>
          <p:cNvPr id="31" name="TextBox 30">
            <a:extLst>
              <a:ext uri="{FF2B5EF4-FFF2-40B4-BE49-F238E27FC236}">
                <a16:creationId xmlns:a16="http://schemas.microsoft.com/office/drawing/2014/main" id="{156084FB-06D9-824A-9416-4E76A5BF7092}"/>
              </a:ext>
            </a:extLst>
          </p:cNvPr>
          <p:cNvSpPr txBox="1"/>
          <p:nvPr/>
        </p:nvSpPr>
        <p:spPr>
          <a:xfrm>
            <a:off x="1319896" y="533506"/>
            <a:ext cx="5224439" cy="1446550"/>
          </a:xfrm>
          <a:prstGeom prst="rect">
            <a:avLst/>
          </a:prstGeom>
          <a:noFill/>
        </p:spPr>
        <p:txBody>
          <a:bodyPr wrap="square" rtlCol="0">
            <a:spAutoFit/>
          </a:bodyPr>
          <a:lstStyle/>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Capstone project in coordination with mentors with dedicated time</a:t>
            </a:r>
          </a:p>
          <a:p>
            <a:pPr marL="285750" indent="-285750">
              <a:buFont typeface="Arial" panose="020B0604020202020204" pitchFamily="34" charset="0"/>
              <a:buChar char="•"/>
            </a:pPr>
            <a:r>
              <a:rPr lang="en-US" sz="2200">
                <a:latin typeface="Calibri" panose="020F0502020204030204" pitchFamily="34" charset="0"/>
                <a:ea typeface="Merriweather Bold" panose="02060503050406030704" pitchFamily="18" charset="-52"/>
                <a:cs typeface="Calibri" panose="020F0502020204030204" pitchFamily="34" charset="0"/>
              </a:rPr>
              <a:t>Facilitate presentation at regional/national meetings</a:t>
            </a:r>
            <a:endParaRPr lang="ru-RU" sz="2200">
              <a:latin typeface="Calibri" panose="020F0502020204030204" pitchFamily="34" charset="0"/>
              <a:ea typeface="Merriweather Bold" panose="02060503050406030704" pitchFamily="18" charset="-52"/>
              <a:cs typeface="Calibri" panose="020F0502020204030204" pitchFamily="34" charset="0"/>
            </a:endParaRPr>
          </a:p>
        </p:txBody>
      </p:sp>
      <p:grpSp>
        <p:nvGrpSpPr>
          <p:cNvPr id="2" name="Group 1">
            <a:extLst>
              <a:ext uri="{FF2B5EF4-FFF2-40B4-BE49-F238E27FC236}">
                <a16:creationId xmlns:a16="http://schemas.microsoft.com/office/drawing/2014/main" id="{36AEE4FC-E297-2B42-915B-713EA1926CBD}"/>
              </a:ext>
            </a:extLst>
          </p:cNvPr>
          <p:cNvGrpSpPr/>
          <p:nvPr/>
        </p:nvGrpSpPr>
        <p:grpSpPr>
          <a:xfrm>
            <a:off x="6353290" y="1123022"/>
            <a:ext cx="5358700" cy="4479385"/>
            <a:chOff x="6353290" y="1123022"/>
            <a:chExt cx="5358700" cy="4479385"/>
          </a:xfrm>
        </p:grpSpPr>
        <p:sp>
          <p:nvSpPr>
            <p:cNvPr id="17" name="Freeform 5">
              <a:extLst>
                <a:ext uri="{FF2B5EF4-FFF2-40B4-BE49-F238E27FC236}">
                  <a16:creationId xmlns:a16="http://schemas.microsoft.com/office/drawing/2014/main" id="{ED189C4F-F813-D345-90A6-40A981DB1969}"/>
                </a:ext>
              </a:extLst>
            </p:cNvPr>
            <p:cNvSpPr>
              <a:spLocks/>
            </p:cNvSpPr>
            <p:nvPr/>
          </p:nvSpPr>
          <p:spPr bwMode="auto">
            <a:xfrm>
              <a:off x="6353290" y="4198656"/>
              <a:ext cx="5358700" cy="1403751"/>
            </a:xfrm>
            <a:custGeom>
              <a:avLst/>
              <a:gdLst>
                <a:gd name="T0" fmla="*/ 14404 w 16308"/>
                <a:gd name="T1" fmla="*/ 260 h 4268"/>
                <a:gd name="T2" fmla="*/ 14372 w 16308"/>
                <a:gd name="T3" fmla="*/ 215 h 4268"/>
                <a:gd name="T4" fmla="*/ 14338 w 16308"/>
                <a:gd name="T5" fmla="*/ 174 h 4268"/>
                <a:gd name="T6" fmla="*/ 14299 w 16308"/>
                <a:gd name="T7" fmla="*/ 136 h 4268"/>
                <a:gd name="T8" fmla="*/ 14257 w 16308"/>
                <a:gd name="T9" fmla="*/ 102 h 4268"/>
                <a:gd name="T10" fmla="*/ 14212 w 16308"/>
                <a:gd name="T11" fmla="*/ 74 h 4268"/>
                <a:gd name="T12" fmla="*/ 14165 w 16308"/>
                <a:gd name="T13" fmla="*/ 49 h 4268"/>
                <a:gd name="T14" fmla="*/ 14115 w 16308"/>
                <a:gd name="T15" fmla="*/ 30 h 4268"/>
                <a:gd name="T16" fmla="*/ 14064 w 16308"/>
                <a:gd name="T17" fmla="*/ 14 h 4268"/>
                <a:gd name="T18" fmla="*/ 14011 w 16308"/>
                <a:gd name="T19" fmla="*/ 5 h 4268"/>
                <a:gd name="T20" fmla="*/ 13956 w 16308"/>
                <a:gd name="T21" fmla="*/ 0 h 4268"/>
                <a:gd name="T22" fmla="*/ 2352 w 16308"/>
                <a:gd name="T23" fmla="*/ 0 h 4268"/>
                <a:gd name="T24" fmla="*/ 2297 w 16308"/>
                <a:gd name="T25" fmla="*/ 5 h 4268"/>
                <a:gd name="T26" fmla="*/ 2244 w 16308"/>
                <a:gd name="T27" fmla="*/ 14 h 4268"/>
                <a:gd name="T28" fmla="*/ 2192 w 16308"/>
                <a:gd name="T29" fmla="*/ 30 h 4268"/>
                <a:gd name="T30" fmla="*/ 2143 w 16308"/>
                <a:gd name="T31" fmla="*/ 49 h 4268"/>
                <a:gd name="T32" fmla="*/ 2096 w 16308"/>
                <a:gd name="T33" fmla="*/ 74 h 4268"/>
                <a:gd name="T34" fmla="*/ 2051 w 16308"/>
                <a:gd name="T35" fmla="*/ 102 h 4268"/>
                <a:gd name="T36" fmla="*/ 2009 w 16308"/>
                <a:gd name="T37" fmla="*/ 136 h 4268"/>
                <a:gd name="T38" fmla="*/ 1970 w 16308"/>
                <a:gd name="T39" fmla="*/ 174 h 4268"/>
                <a:gd name="T40" fmla="*/ 1936 w 16308"/>
                <a:gd name="T41" fmla="*/ 215 h 4268"/>
                <a:gd name="T42" fmla="*/ 1904 w 16308"/>
                <a:gd name="T43" fmla="*/ 260 h 4268"/>
                <a:gd name="T44" fmla="*/ 56 w 16308"/>
                <a:gd name="T45" fmla="*/ 3476 h 4268"/>
                <a:gd name="T46" fmla="*/ 16 w 16308"/>
                <a:gd name="T47" fmla="*/ 3582 h 4268"/>
                <a:gd name="T48" fmla="*/ 0 w 16308"/>
                <a:gd name="T49" fmla="*/ 3690 h 4268"/>
                <a:gd name="T50" fmla="*/ 6 w 16308"/>
                <a:gd name="T51" fmla="*/ 3796 h 4268"/>
                <a:gd name="T52" fmla="*/ 31 w 16308"/>
                <a:gd name="T53" fmla="*/ 3898 h 4268"/>
                <a:gd name="T54" fmla="*/ 74 w 16308"/>
                <a:gd name="T55" fmla="*/ 3993 h 4268"/>
                <a:gd name="T56" fmla="*/ 135 w 16308"/>
                <a:gd name="T57" fmla="*/ 4078 h 4268"/>
                <a:gd name="T58" fmla="*/ 210 w 16308"/>
                <a:gd name="T59" fmla="*/ 4150 h 4268"/>
                <a:gd name="T60" fmla="*/ 299 w 16308"/>
                <a:gd name="T61" fmla="*/ 4208 h 4268"/>
                <a:gd name="T62" fmla="*/ 400 w 16308"/>
                <a:gd name="T63" fmla="*/ 4248 h 4268"/>
                <a:gd name="T64" fmla="*/ 511 w 16308"/>
                <a:gd name="T65" fmla="*/ 4267 h 4268"/>
                <a:gd name="T66" fmla="*/ 15797 w 16308"/>
                <a:gd name="T67" fmla="*/ 4267 h 4268"/>
                <a:gd name="T68" fmla="*/ 15908 w 16308"/>
                <a:gd name="T69" fmla="*/ 4248 h 4268"/>
                <a:gd name="T70" fmla="*/ 16009 w 16308"/>
                <a:gd name="T71" fmla="*/ 4208 h 4268"/>
                <a:gd name="T72" fmla="*/ 16098 w 16308"/>
                <a:gd name="T73" fmla="*/ 4150 h 4268"/>
                <a:gd name="T74" fmla="*/ 16173 w 16308"/>
                <a:gd name="T75" fmla="*/ 4078 h 4268"/>
                <a:gd name="T76" fmla="*/ 16234 w 16308"/>
                <a:gd name="T77" fmla="*/ 3993 h 4268"/>
                <a:gd name="T78" fmla="*/ 16277 w 16308"/>
                <a:gd name="T79" fmla="*/ 3898 h 4268"/>
                <a:gd name="T80" fmla="*/ 16302 w 16308"/>
                <a:gd name="T81" fmla="*/ 3796 h 4268"/>
                <a:gd name="T82" fmla="*/ 16307 w 16308"/>
                <a:gd name="T83" fmla="*/ 3690 h 4268"/>
                <a:gd name="T84" fmla="*/ 16292 w 16308"/>
                <a:gd name="T85" fmla="*/ 3582 h 4268"/>
                <a:gd name="T86" fmla="*/ 16252 w 16308"/>
                <a:gd name="T87" fmla="*/ 3476 h 4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08" h="4268">
                  <a:moveTo>
                    <a:pt x="16234" y="3441"/>
                  </a:moveTo>
                  <a:lnTo>
                    <a:pt x="14413" y="275"/>
                  </a:lnTo>
                  <a:lnTo>
                    <a:pt x="14404" y="260"/>
                  </a:lnTo>
                  <a:lnTo>
                    <a:pt x="14394" y="245"/>
                  </a:lnTo>
                  <a:lnTo>
                    <a:pt x="14384" y="229"/>
                  </a:lnTo>
                  <a:lnTo>
                    <a:pt x="14372" y="215"/>
                  </a:lnTo>
                  <a:lnTo>
                    <a:pt x="14361" y="201"/>
                  </a:lnTo>
                  <a:lnTo>
                    <a:pt x="14350" y="187"/>
                  </a:lnTo>
                  <a:lnTo>
                    <a:pt x="14338" y="174"/>
                  </a:lnTo>
                  <a:lnTo>
                    <a:pt x="14325" y="161"/>
                  </a:lnTo>
                  <a:lnTo>
                    <a:pt x="14312" y="148"/>
                  </a:lnTo>
                  <a:lnTo>
                    <a:pt x="14299" y="136"/>
                  </a:lnTo>
                  <a:lnTo>
                    <a:pt x="14285" y="125"/>
                  </a:lnTo>
                  <a:lnTo>
                    <a:pt x="14272" y="114"/>
                  </a:lnTo>
                  <a:lnTo>
                    <a:pt x="14257" y="102"/>
                  </a:lnTo>
                  <a:lnTo>
                    <a:pt x="14242" y="93"/>
                  </a:lnTo>
                  <a:lnTo>
                    <a:pt x="14228" y="83"/>
                  </a:lnTo>
                  <a:lnTo>
                    <a:pt x="14212" y="74"/>
                  </a:lnTo>
                  <a:lnTo>
                    <a:pt x="14196" y="65"/>
                  </a:lnTo>
                  <a:lnTo>
                    <a:pt x="14181" y="57"/>
                  </a:lnTo>
                  <a:lnTo>
                    <a:pt x="14165" y="49"/>
                  </a:lnTo>
                  <a:lnTo>
                    <a:pt x="14148" y="42"/>
                  </a:lnTo>
                  <a:lnTo>
                    <a:pt x="14132" y="36"/>
                  </a:lnTo>
                  <a:lnTo>
                    <a:pt x="14115" y="30"/>
                  </a:lnTo>
                  <a:lnTo>
                    <a:pt x="14098" y="23"/>
                  </a:lnTo>
                  <a:lnTo>
                    <a:pt x="14081" y="19"/>
                  </a:lnTo>
                  <a:lnTo>
                    <a:pt x="14064" y="14"/>
                  </a:lnTo>
                  <a:lnTo>
                    <a:pt x="14046" y="11"/>
                  </a:lnTo>
                  <a:lnTo>
                    <a:pt x="14028" y="7"/>
                  </a:lnTo>
                  <a:lnTo>
                    <a:pt x="14011" y="5"/>
                  </a:lnTo>
                  <a:lnTo>
                    <a:pt x="13992" y="3"/>
                  </a:lnTo>
                  <a:lnTo>
                    <a:pt x="13974" y="1"/>
                  </a:lnTo>
                  <a:lnTo>
                    <a:pt x="13956" y="0"/>
                  </a:lnTo>
                  <a:lnTo>
                    <a:pt x="13937" y="0"/>
                  </a:lnTo>
                  <a:lnTo>
                    <a:pt x="2371" y="0"/>
                  </a:lnTo>
                  <a:lnTo>
                    <a:pt x="2352" y="0"/>
                  </a:lnTo>
                  <a:lnTo>
                    <a:pt x="2334" y="1"/>
                  </a:lnTo>
                  <a:lnTo>
                    <a:pt x="2316" y="3"/>
                  </a:lnTo>
                  <a:lnTo>
                    <a:pt x="2297" y="5"/>
                  </a:lnTo>
                  <a:lnTo>
                    <a:pt x="2280" y="7"/>
                  </a:lnTo>
                  <a:lnTo>
                    <a:pt x="2262" y="11"/>
                  </a:lnTo>
                  <a:lnTo>
                    <a:pt x="2244" y="14"/>
                  </a:lnTo>
                  <a:lnTo>
                    <a:pt x="2227" y="19"/>
                  </a:lnTo>
                  <a:lnTo>
                    <a:pt x="2210" y="23"/>
                  </a:lnTo>
                  <a:lnTo>
                    <a:pt x="2192" y="30"/>
                  </a:lnTo>
                  <a:lnTo>
                    <a:pt x="2176" y="36"/>
                  </a:lnTo>
                  <a:lnTo>
                    <a:pt x="2160" y="42"/>
                  </a:lnTo>
                  <a:lnTo>
                    <a:pt x="2143" y="49"/>
                  </a:lnTo>
                  <a:lnTo>
                    <a:pt x="2127" y="57"/>
                  </a:lnTo>
                  <a:lnTo>
                    <a:pt x="2111" y="65"/>
                  </a:lnTo>
                  <a:lnTo>
                    <a:pt x="2096" y="74"/>
                  </a:lnTo>
                  <a:lnTo>
                    <a:pt x="2080" y="83"/>
                  </a:lnTo>
                  <a:lnTo>
                    <a:pt x="2066" y="93"/>
                  </a:lnTo>
                  <a:lnTo>
                    <a:pt x="2051" y="102"/>
                  </a:lnTo>
                  <a:lnTo>
                    <a:pt x="2036" y="114"/>
                  </a:lnTo>
                  <a:lnTo>
                    <a:pt x="2023" y="125"/>
                  </a:lnTo>
                  <a:lnTo>
                    <a:pt x="2009" y="136"/>
                  </a:lnTo>
                  <a:lnTo>
                    <a:pt x="1996" y="148"/>
                  </a:lnTo>
                  <a:lnTo>
                    <a:pt x="1983" y="161"/>
                  </a:lnTo>
                  <a:lnTo>
                    <a:pt x="1970" y="174"/>
                  </a:lnTo>
                  <a:lnTo>
                    <a:pt x="1958" y="187"/>
                  </a:lnTo>
                  <a:lnTo>
                    <a:pt x="1947" y="201"/>
                  </a:lnTo>
                  <a:lnTo>
                    <a:pt x="1936" y="215"/>
                  </a:lnTo>
                  <a:lnTo>
                    <a:pt x="1924" y="229"/>
                  </a:lnTo>
                  <a:lnTo>
                    <a:pt x="1914" y="245"/>
                  </a:lnTo>
                  <a:lnTo>
                    <a:pt x="1904" y="260"/>
                  </a:lnTo>
                  <a:lnTo>
                    <a:pt x="1895" y="275"/>
                  </a:lnTo>
                  <a:lnTo>
                    <a:pt x="74" y="3441"/>
                  </a:lnTo>
                  <a:lnTo>
                    <a:pt x="56" y="3476"/>
                  </a:lnTo>
                  <a:lnTo>
                    <a:pt x="40" y="3511"/>
                  </a:lnTo>
                  <a:lnTo>
                    <a:pt x="28" y="3547"/>
                  </a:lnTo>
                  <a:lnTo>
                    <a:pt x="16" y="3582"/>
                  </a:lnTo>
                  <a:lnTo>
                    <a:pt x="9" y="3618"/>
                  </a:lnTo>
                  <a:lnTo>
                    <a:pt x="3" y="3654"/>
                  </a:lnTo>
                  <a:lnTo>
                    <a:pt x="0" y="3690"/>
                  </a:lnTo>
                  <a:lnTo>
                    <a:pt x="0" y="3726"/>
                  </a:lnTo>
                  <a:lnTo>
                    <a:pt x="2" y="3760"/>
                  </a:lnTo>
                  <a:lnTo>
                    <a:pt x="6" y="3796"/>
                  </a:lnTo>
                  <a:lnTo>
                    <a:pt x="12" y="3830"/>
                  </a:lnTo>
                  <a:lnTo>
                    <a:pt x="20" y="3865"/>
                  </a:lnTo>
                  <a:lnTo>
                    <a:pt x="31" y="3898"/>
                  </a:lnTo>
                  <a:lnTo>
                    <a:pt x="44" y="3930"/>
                  </a:lnTo>
                  <a:lnTo>
                    <a:pt x="58" y="3962"/>
                  </a:lnTo>
                  <a:lnTo>
                    <a:pt x="74" y="3993"/>
                  </a:lnTo>
                  <a:lnTo>
                    <a:pt x="93" y="4022"/>
                  </a:lnTo>
                  <a:lnTo>
                    <a:pt x="112" y="4050"/>
                  </a:lnTo>
                  <a:lnTo>
                    <a:pt x="135" y="4078"/>
                  </a:lnTo>
                  <a:lnTo>
                    <a:pt x="158" y="4103"/>
                  </a:lnTo>
                  <a:lnTo>
                    <a:pt x="182" y="4128"/>
                  </a:lnTo>
                  <a:lnTo>
                    <a:pt x="210" y="4150"/>
                  </a:lnTo>
                  <a:lnTo>
                    <a:pt x="237" y="4172"/>
                  </a:lnTo>
                  <a:lnTo>
                    <a:pt x="267" y="4190"/>
                  </a:lnTo>
                  <a:lnTo>
                    <a:pt x="299" y="4208"/>
                  </a:lnTo>
                  <a:lnTo>
                    <a:pt x="330" y="4223"/>
                  </a:lnTo>
                  <a:lnTo>
                    <a:pt x="364" y="4236"/>
                  </a:lnTo>
                  <a:lnTo>
                    <a:pt x="400" y="4248"/>
                  </a:lnTo>
                  <a:lnTo>
                    <a:pt x="435" y="4257"/>
                  </a:lnTo>
                  <a:lnTo>
                    <a:pt x="472" y="4263"/>
                  </a:lnTo>
                  <a:lnTo>
                    <a:pt x="511" y="4267"/>
                  </a:lnTo>
                  <a:lnTo>
                    <a:pt x="549" y="4268"/>
                  </a:lnTo>
                  <a:lnTo>
                    <a:pt x="15759" y="4268"/>
                  </a:lnTo>
                  <a:lnTo>
                    <a:pt x="15797" y="4267"/>
                  </a:lnTo>
                  <a:lnTo>
                    <a:pt x="15836" y="4263"/>
                  </a:lnTo>
                  <a:lnTo>
                    <a:pt x="15873" y="4257"/>
                  </a:lnTo>
                  <a:lnTo>
                    <a:pt x="15908" y="4248"/>
                  </a:lnTo>
                  <a:lnTo>
                    <a:pt x="15943" y="4236"/>
                  </a:lnTo>
                  <a:lnTo>
                    <a:pt x="15977" y="4223"/>
                  </a:lnTo>
                  <a:lnTo>
                    <a:pt x="16009" y="4208"/>
                  </a:lnTo>
                  <a:lnTo>
                    <a:pt x="16041" y="4190"/>
                  </a:lnTo>
                  <a:lnTo>
                    <a:pt x="16071" y="4172"/>
                  </a:lnTo>
                  <a:lnTo>
                    <a:pt x="16098" y="4150"/>
                  </a:lnTo>
                  <a:lnTo>
                    <a:pt x="16125" y="4128"/>
                  </a:lnTo>
                  <a:lnTo>
                    <a:pt x="16150" y="4103"/>
                  </a:lnTo>
                  <a:lnTo>
                    <a:pt x="16173" y="4078"/>
                  </a:lnTo>
                  <a:lnTo>
                    <a:pt x="16196" y="4050"/>
                  </a:lnTo>
                  <a:lnTo>
                    <a:pt x="16215" y="4022"/>
                  </a:lnTo>
                  <a:lnTo>
                    <a:pt x="16234" y="3993"/>
                  </a:lnTo>
                  <a:lnTo>
                    <a:pt x="16250" y="3962"/>
                  </a:lnTo>
                  <a:lnTo>
                    <a:pt x="16264" y="3930"/>
                  </a:lnTo>
                  <a:lnTo>
                    <a:pt x="16277" y="3898"/>
                  </a:lnTo>
                  <a:lnTo>
                    <a:pt x="16288" y="3865"/>
                  </a:lnTo>
                  <a:lnTo>
                    <a:pt x="16296" y="3830"/>
                  </a:lnTo>
                  <a:lnTo>
                    <a:pt x="16302" y="3796"/>
                  </a:lnTo>
                  <a:lnTo>
                    <a:pt x="16306" y="3760"/>
                  </a:lnTo>
                  <a:lnTo>
                    <a:pt x="16308" y="3726"/>
                  </a:lnTo>
                  <a:lnTo>
                    <a:pt x="16307" y="3690"/>
                  </a:lnTo>
                  <a:lnTo>
                    <a:pt x="16305" y="3654"/>
                  </a:lnTo>
                  <a:lnTo>
                    <a:pt x="16299" y="3618"/>
                  </a:lnTo>
                  <a:lnTo>
                    <a:pt x="16292" y="3582"/>
                  </a:lnTo>
                  <a:lnTo>
                    <a:pt x="16280" y="3547"/>
                  </a:lnTo>
                  <a:lnTo>
                    <a:pt x="16268" y="3511"/>
                  </a:lnTo>
                  <a:lnTo>
                    <a:pt x="16252" y="3476"/>
                  </a:lnTo>
                  <a:lnTo>
                    <a:pt x="16234" y="3441"/>
                  </a:lnTo>
                  <a:close/>
                </a:path>
              </a:pathLst>
            </a:custGeom>
            <a:solidFill>
              <a:schemeClr val="accent5"/>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18" name="Freeform 6">
              <a:extLst>
                <a:ext uri="{FF2B5EF4-FFF2-40B4-BE49-F238E27FC236}">
                  <a16:creationId xmlns:a16="http://schemas.microsoft.com/office/drawing/2014/main" id="{A1A29964-960F-ED4E-A1C5-ECFB1E29D117}"/>
                </a:ext>
              </a:extLst>
            </p:cNvPr>
            <p:cNvSpPr>
              <a:spLocks/>
            </p:cNvSpPr>
            <p:nvPr/>
          </p:nvSpPr>
          <p:spPr bwMode="auto">
            <a:xfrm>
              <a:off x="7193174" y="2704214"/>
              <a:ext cx="3678930" cy="1352491"/>
            </a:xfrm>
            <a:custGeom>
              <a:avLst/>
              <a:gdLst>
                <a:gd name="T0" fmla="*/ 10862 w 11190"/>
                <a:gd name="T1" fmla="*/ 4123 h 4124"/>
                <a:gd name="T2" fmla="*/ 10934 w 11190"/>
                <a:gd name="T3" fmla="*/ 4111 h 4124"/>
                <a:gd name="T4" fmla="*/ 10998 w 11190"/>
                <a:gd name="T5" fmla="*/ 4086 h 4124"/>
                <a:gd name="T6" fmla="*/ 11055 w 11190"/>
                <a:gd name="T7" fmla="*/ 4048 h 4124"/>
                <a:gd name="T8" fmla="*/ 11104 w 11190"/>
                <a:gd name="T9" fmla="*/ 4002 h 4124"/>
                <a:gd name="T10" fmla="*/ 11142 w 11190"/>
                <a:gd name="T11" fmla="*/ 3947 h 4124"/>
                <a:gd name="T12" fmla="*/ 11170 w 11190"/>
                <a:gd name="T13" fmla="*/ 3887 h 4124"/>
                <a:gd name="T14" fmla="*/ 11187 w 11190"/>
                <a:gd name="T15" fmla="*/ 3821 h 4124"/>
                <a:gd name="T16" fmla="*/ 11190 w 11190"/>
                <a:gd name="T17" fmla="*/ 3754 h 4124"/>
                <a:gd name="T18" fmla="*/ 11179 w 11190"/>
                <a:gd name="T19" fmla="*/ 3684 h 4124"/>
                <a:gd name="T20" fmla="*/ 11154 w 11190"/>
                <a:gd name="T21" fmla="*/ 3617 h 4124"/>
                <a:gd name="T22" fmla="*/ 9418 w 11190"/>
                <a:gd name="T23" fmla="*/ 597 h 4124"/>
                <a:gd name="T24" fmla="*/ 9347 w 11190"/>
                <a:gd name="T25" fmla="*/ 494 h 4124"/>
                <a:gd name="T26" fmla="*/ 9266 w 11190"/>
                <a:gd name="T27" fmla="*/ 399 h 4124"/>
                <a:gd name="T28" fmla="*/ 9178 w 11190"/>
                <a:gd name="T29" fmla="*/ 313 h 4124"/>
                <a:gd name="T30" fmla="*/ 9081 w 11190"/>
                <a:gd name="T31" fmla="*/ 237 h 4124"/>
                <a:gd name="T32" fmla="*/ 8978 w 11190"/>
                <a:gd name="T33" fmla="*/ 170 h 4124"/>
                <a:gd name="T34" fmla="*/ 8869 w 11190"/>
                <a:gd name="T35" fmla="*/ 114 h 4124"/>
                <a:gd name="T36" fmla="*/ 8755 w 11190"/>
                <a:gd name="T37" fmla="*/ 68 h 4124"/>
                <a:gd name="T38" fmla="*/ 8636 w 11190"/>
                <a:gd name="T39" fmla="*/ 34 h 4124"/>
                <a:gd name="T40" fmla="*/ 8514 w 11190"/>
                <a:gd name="T41" fmla="*/ 12 h 4124"/>
                <a:gd name="T42" fmla="*/ 8389 w 11190"/>
                <a:gd name="T43" fmla="*/ 0 h 4124"/>
                <a:gd name="T44" fmla="*/ 2801 w 11190"/>
                <a:gd name="T45" fmla="*/ 0 h 4124"/>
                <a:gd name="T46" fmla="*/ 2676 w 11190"/>
                <a:gd name="T47" fmla="*/ 12 h 4124"/>
                <a:gd name="T48" fmla="*/ 2554 w 11190"/>
                <a:gd name="T49" fmla="*/ 34 h 4124"/>
                <a:gd name="T50" fmla="*/ 2435 w 11190"/>
                <a:gd name="T51" fmla="*/ 68 h 4124"/>
                <a:gd name="T52" fmla="*/ 2321 w 11190"/>
                <a:gd name="T53" fmla="*/ 114 h 4124"/>
                <a:gd name="T54" fmla="*/ 2212 w 11190"/>
                <a:gd name="T55" fmla="*/ 170 h 4124"/>
                <a:gd name="T56" fmla="*/ 2109 w 11190"/>
                <a:gd name="T57" fmla="*/ 237 h 4124"/>
                <a:gd name="T58" fmla="*/ 2012 w 11190"/>
                <a:gd name="T59" fmla="*/ 313 h 4124"/>
                <a:gd name="T60" fmla="*/ 1924 w 11190"/>
                <a:gd name="T61" fmla="*/ 399 h 4124"/>
                <a:gd name="T62" fmla="*/ 1843 w 11190"/>
                <a:gd name="T63" fmla="*/ 494 h 4124"/>
                <a:gd name="T64" fmla="*/ 1772 w 11190"/>
                <a:gd name="T65" fmla="*/ 597 h 4124"/>
                <a:gd name="T66" fmla="*/ 36 w 11190"/>
                <a:gd name="T67" fmla="*/ 3617 h 4124"/>
                <a:gd name="T68" fmla="*/ 11 w 11190"/>
                <a:gd name="T69" fmla="*/ 3684 h 4124"/>
                <a:gd name="T70" fmla="*/ 0 w 11190"/>
                <a:gd name="T71" fmla="*/ 3754 h 4124"/>
                <a:gd name="T72" fmla="*/ 3 w 11190"/>
                <a:gd name="T73" fmla="*/ 3821 h 4124"/>
                <a:gd name="T74" fmla="*/ 20 w 11190"/>
                <a:gd name="T75" fmla="*/ 3887 h 4124"/>
                <a:gd name="T76" fmla="*/ 47 w 11190"/>
                <a:gd name="T77" fmla="*/ 3947 h 4124"/>
                <a:gd name="T78" fmla="*/ 86 w 11190"/>
                <a:gd name="T79" fmla="*/ 4002 h 4124"/>
                <a:gd name="T80" fmla="*/ 135 w 11190"/>
                <a:gd name="T81" fmla="*/ 4048 h 4124"/>
                <a:gd name="T82" fmla="*/ 191 w 11190"/>
                <a:gd name="T83" fmla="*/ 4086 h 4124"/>
                <a:gd name="T84" fmla="*/ 256 w 11190"/>
                <a:gd name="T85" fmla="*/ 4111 h 4124"/>
                <a:gd name="T86" fmla="*/ 328 w 11190"/>
                <a:gd name="T87" fmla="*/ 4123 h 4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90" h="4124">
                  <a:moveTo>
                    <a:pt x="353" y="4124"/>
                  </a:moveTo>
                  <a:lnTo>
                    <a:pt x="10837" y="4124"/>
                  </a:lnTo>
                  <a:lnTo>
                    <a:pt x="10862" y="4123"/>
                  </a:lnTo>
                  <a:lnTo>
                    <a:pt x="10887" y="4121"/>
                  </a:lnTo>
                  <a:lnTo>
                    <a:pt x="10910" y="4117"/>
                  </a:lnTo>
                  <a:lnTo>
                    <a:pt x="10934" y="4111"/>
                  </a:lnTo>
                  <a:lnTo>
                    <a:pt x="10956" y="4105"/>
                  </a:lnTo>
                  <a:lnTo>
                    <a:pt x="10978" y="4095"/>
                  </a:lnTo>
                  <a:lnTo>
                    <a:pt x="10998" y="4086"/>
                  </a:lnTo>
                  <a:lnTo>
                    <a:pt x="11018" y="4075"/>
                  </a:lnTo>
                  <a:lnTo>
                    <a:pt x="11038" y="4063"/>
                  </a:lnTo>
                  <a:lnTo>
                    <a:pt x="11055" y="4048"/>
                  </a:lnTo>
                  <a:lnTo>
                    <a:pt x="11072" y="4034"/>
                  </a:lnTo>
                  <a:lnTo>
                    <a:pt x="11089" y="4019"/>
                  </a:lnTo>
                  <a:lnTo>
                    <a:pt x="11104" y="4002"/>
                  </a:lnTo>
                  <a:lnTo>
                    <a:pt x="11117" y="3985"/>
                  </a:lnTo>
                  <a:lnTo>
                    <a:pt x="11131" y="3967"/>
                  </a:lnTo>
                  <a:lnTo>
                    <a:pt x="11142" y="3947"/>
                  </a:lnTo>
                  <a:lnTo>
                    <a:pt x="11153" y="3928"/>
                  </a:lnTo>
                  <a:lnTo>
                    <a:pt x="11162" y="3907"/>
                  </a:lnTo>
                  <a:lnTo>
                    <a:pt x="11170" y="3887"/>
                  </a:lnTo>
                  <a:lnTo>
                    <a:pt x="11176" y="3865"/>
                  </a:lnTo>
                  <a:lnTo>
                    <a:pt x="11183" y="3844"/>
                  </a:lnTo>
                  <a:lnTo>
                    <a:pt x="11187" y="3821"/>
                  </a:lnTo>
                  <a:lnTo>
                    <a:pt x="11189" y="3799"/>
                  </a:lnTo>
                  <a:lnTo>
                    <a:pt x="11190" y="3776"/>
                  </a:lnTo>
                  <a:lnTo>
                    <a:pt x="11190" y="3754"/>
                  </a:lnTo>
                  <a:lnTo>
                    <a:pt x="11188" y="3730"/>
                  </a:lnTo>
                  <a:lnTo>
                    <a:pt x="11185" y="3708"/>
                  </a:lnTo>
                  <a:lnTo>
                    <a:pt x="11179" y="3684"/>
                  </a:lnTo>
                  <a:lnTo>
                    <a:pt x="11172" y="3662"/>
                  </a:lnTo>
                  <a:lnTo>
                    <a:pt x="11164" y="3639"/>
                  </a:lnTo>
                  <a:lnTo>
                    <a:pt x="11154" y="3617"/>
                  </a:lnTo>
                  <a:lnTo>
                    <a:pt x="11143" y="3594"/>
                  </a:lnTo>
                  <a:lnTo>
                    <a:pt x="9440" y="634"/>
                  </a:lnTo>
                  <a:lnTo>
                    <a:pt x="9418" y="597"/>
                  </a:lnTo>
                  <a:lnTo>
                    <a:pt x="9396" y="562"/>
                  </a:lnTo>
                  <a:lnTo>
                    <a:pt x="9371" y="527"/>
                  </a:lnTo>
                  <a:lnTo>
                    <a:pt x="9347" y="494"/>
                  </a:lnTo>
                  <a:lnTo>
                    <a:pt x="9320" y="461"/>
                  </a:lnTo>
                  <a:lnTo>
                    <a:pt x="9294" y="430"/>
                  </a:lnTo>
                  <a:lnTo>
                    <a:pt x="9266" y="399"/>
                  </a:lnTo>
                  <a:lnTo>
                    <a:pt x="9238" y="370"/>
                  </a:lnTo>
                  <a:lnTo>
                    <a:pt x="9207" y="341"/>
                  </a:lnTo>
                  <a:lnTo>
                    <a:pt x="9178" y="313"/>
                  </a:lnTo>
                  <a:lnTo>
                    <a:pt x="9146" y="287"/>
                  </a:lnTo>
                  <a:lnTo>
                    <a:pt x="9113" y="261"/>
                  </a:lnTo>
                  <a:lnTo>
                    <a:pt x="9081" y="237"/>
                  </a:lnTo>
                  <a:lnTo>
                    <a:pt x="9047" y="213"/>
                  </a:lnTo>
                  <a:lnTo>
                    <a:pt x="9013" y="191"/>
                  </a:lnTo>
                  <a:lnTo>
                    <a:pt x="8978" y="170"/>
                  </a:lnTo>
                  <a:lnTo>
                    <a:pt x="8942" y="150"/>
                  </a:lnTo>
                  <a:lnTo>
                    <a:pt x="8906" y="131"/>
                  </a:lnTo>
                  <a:lnTo>
                    <a:pt x="8869" y="114"/>
                  </a:lnTo>
                  <a:lnTo>
                    <a:pt x="8831" y="98"/>
                  </a:lnTo>
                  <a:lnTo>
                    <a:pt x="8793" y="82"/>
                  </a:lnTo>
                  <a:lnTo>
                    <a:pt x="8755" y="68"/>
                  </a:lnTo>
                  <a:lnTo>
                    <a:pt x="8716" y="56"/>
                  </a:lnTo>
                  <a:lnTo>
                    <a:pt x="8676" y="44"/>
                  </a:lnTo>
                  <a:lnTo>
                    <a:pt x="8636" y="34"/>
                  </a:lnTo>
                  <a:lnTo>
                    <a:pt x="8596" y="25"/>
                  </a:lnTo>
                  <a:lnTo>
                    <a:pt x="8555" y="18"/>
                  </a:lnTo>
                  <a:lnTo>
                    <a:pt x="8514" y="12"/>
                  </a:lnTo>
                  <a:lnTo>
                    <a:pt x="8472" y="6"/>
                  </a:lnTo>
                  <a:lnTo>
                    <a:pt x="8431" y="2"/>
                  </a:lnTo>
                  <a:lnTo>
                    <a:pt x="8389" y="0"/>
                  </a:lnTo>
                  <a:lnTo>
                    <a:pt x="8347" y="0"/>
                  </a:lnTo>
                  <a:lnTo>
                    <a:pt x="2843" y="0"/>
                  </a:lnTo>
                  <a:lnTo>
                    <a:pt x="2801" y="0"/>
                  </a:lnTo>
                  <a:lnTo>
                    <a:pt x="2759" y="2"/>
                  </a:lnTo>
                  <a:lnTo>
                    <a:pt x="2718" y="6"/>
                  </a:lnTo>
                  <a:lnTo>
                    <a:pt x="2676" y="12"/>
                  </a:lnTo>
                  <a:lnTo>
                    <a:pt x="2635" y="18"/>
                  </a:lnTo>
                  <a:lnTo>
                    <a:pt x="2594" y="25"/>
                  </a:lnTo>
                  <a:lnTo>
                    <a:pt x="2554" y="34"/>
                  </a:lnTo>
                  <a:lnTo>
                    <a:pt x="2514" y="44"/>
                  </a:lnTo>
                  <a:lnTo>
                    <a:pt x="2474" y="56"/>
                  </a:lnTo>
                  <a:lnTo>
                    <a:pt x="2435" y="68"/>
                  </a:lnTo>
                  <a:lnTo>
                    <a:pt x="2397" y="82"/>
                  </a:lnTo>
                  <a:lnTo>
                    <a:pt x="2359" y="98"/>
                  </a:lnTo>
                  <a:lnTo>
                    <a:pt x="2321" y="114"/>
                  </a:lnTo>
                  <a:lnTo>
                    <a:pt x="2284" y="131"/>
                  </a:lnTo>
                  <a:lnTo>
                    <a:pt x="2248" y="150"/>
                  </a:lnTo>
                  <a:lnTo>
                    <a:pt x="2212" y="170"/>
                  </a:lnTo>
                  <a:lnTo>
                    <a:pt x="2177" y="191"/>
                  </a:lnTo>
                  <a:lnTo>
                    <a:pt x="2143" y="213"/>
                  </a:lnTo>
                  <a:lnTo>
                    <a:pt x="2109" y="237"/>
                  </a:lnTo>
                  <a:lnTo>
                    <a:pt x="2077" y="261"/>
                  </a:lnTo>
                  <a:lnTo>
                    <a:pt x="2044" y="287"/>
                  </a:lnTo>
                  <a:lnTo>
                    <a:pt x="2012" y="313"/>
                  </a:lnTo>
                  <a:lnTo>
                    <a:pt x="1982" y="341"/>
                  </a:lnTo>
                  <a:lnTo>
                    <a:pt x="1952" y="370"/>
                  </a:lnTo>
                  <a:lnTo>
                    <a:pt x="1924" y="399"/>
                  </a:lnTo>
                  <a:lnTo>
                    <a:pt x="1896" y="430"/>
                  </a:lnTo>
                  <a:lnTo>
                    <a:pt x="1869" y="461"/>
                  </a:lnTo>
                  <a:lnTo>
                    <a:pt x="1843" y="494"/>
                  </a:lnTo>
                  <a:lnTo>
                    <a:pt x="1819" y="527"/>
                  </a:lnTo>
                  <a:lnTo>
                    <a:pt x="1794" y="562"/>
                  </a:lnTo>
                  <a:lnTo>
                    <a:pt x="1772" y="597"/>
                  </a:lnTo>
                  <a:lnTo>
                    <a:pt x="1750" y="634"/>
                  </a:lnTo>
                  <a:lnTo>
                    <a:pt x="47" y="3594"/>
                  </a:lnTo>
                  <a:lnTo>
                    <a:pt x="36" y="3617"/>
                  </a:lnTo>
                  <a:lnTo>
                    <a:pt x="26" y="3639"/>
                  </a:lnTo>
                  <a:lnTo>
                    <a:pt x="18" y="3662"/>
                  </a:lnTo>
                  <a:lnTo>
                    <a:pt x="11" y="3684"/>
                  </a:lnTo>
                  <a:lnTo>
                    <a:pt x="5" y="3708"/>
                  </a:lnTo>
                  <a:lnTo>
                    <a:pt x="2" y="3730"/>
                  </a:lnTo>
                  <a:lnTo>
                    <a:pt x="0" y="3754"/>
                  </a:lnTo>
                  <a:lnTo>
                    <a:pt x="0" y="3776"/>
                  </a:lnTo>
                  <a:lnTo>
                    <a:pt x="1" y="3799"/>
                  </a:lnTo>
                  <a:lnTo>
                    <a:pt x="3" y="3821"/>
                  </a:lnTo>
                  <a:lnTo>
                    <a:pt x="7" y="3844"/>
                  </a:lnTo>
                  <a:lnTo>
                    <a:pt x="13" y="3865"/>
                  </a:lnTo>
                  <a:lnTo>
                    <a:pt x="20" y="3887"/>
                  </a:lnTo>
                  <a:lnTo>
                    <a:pt x="28" y="3907"/>
                  </a:lnTo>
                  <a:lnTo>
                    <a:pt x="37" y="3928"/>
                  </a:lnTo>
                  <a:lnTo>
                    <a:pt x="47" y="3947"/>
                  </a:lnTo>
                  <a:lnTo>
                    <a:pt x="59" y="3967"/>
                  </a:lnTo>
                  <a:lnTo>
                    <a:pt x="72" y="3985"/>
                  </a:lnTo>
                  <a:lnTo>
                    <a:pt x="86" y="4002"/>
                  </a:lnTo>
                  <a:lnTo>
                    <a:pt x="101" y="4019"/>
                  </a:lnTo>
                  <a:lnTo>
                    <a:pt x="118" y="4034"/>
                  </a:lnTo>
                  <a:lnTo>
                    <a:pt x="135" y="4048"/>
                  </a:lnTo>
                  <a:lnTo>
                    <a:pt x="152" y="4063"/>
                  </a:lnTo>
                  <a:lnTo>
                    <a:pt x="172" y="4075"/>
                  </a:lnTo>
                  <a:lnTo>
                    <a:pt x="191" y="4086"/>
                  </a:lnTo>
                  <a:lnTo>
                    <a:pt x="212" y="4095"/>
                  </a:lnTo>
                  <a:lnTo>
                    <a:pt x="234" y="4105"/>
                  </a:lnTo>
                  <a:lnTo>
                    <a:pt x="256" y="4111"/>
                  </a:lnTo>
                  <a:lnTo>
                    <a:pt x="280" y="4117"/>
                  </a:lnTo>
                  <a:lnTo>
                    <a:pt x="303" y="4121"/>
                  </a:lnTo>
                  <a:lnTo>
                    <a:pt x="328" y="4123"/>
                  </a:lnTo>
                  <a:lnTo>
                    <a:pt x="353" y="4124"/>
                  </a:lnTo>
                  <a:close/>
                </a:path>
              </a:pathLst>
            </a:custGeom>
            <a:solidFill>
              <a:schemeClr val="accent3"/>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19" name="Freeform 7">
              <a:extLst>
                <a:ext uri="{FF2B5EF4-FFF2-40B4-BE49-F238E27FC236}">
                  <a16:creationId xmlns:a16="http://schemas.microsoft.com/office/drawing/2014/main" id="{9EB5C706-10EF-5748-961F-F1B3246036F6}"/>
                </a:ext>
              </a:extLst>
            </p:cNvPr>
            <p:cNvSpPr>
              <a:spLocks/>
            </p:cNvSpPr>
            <p:nvPr/>
          </p:nvSpPr>
          <p:spPr bwMode="auto">
            <a:xfrm>
              <a:off x="8048832" y="1123022"/>
              <a:ext cx="1967616" cy="1439240"/>
            </a:xfrm>
            <a:custGeom>
              <a:avLst/>
              <a:gdLst>
                <a:gd name="T0" fmla="*/ 4067 w 5988"/>
                <a:gd name="T1" fmla="*/ 622 h 4377"/>
                <a:gd name="T2" fmla="*/ 3969 w 5988"/>
                <a:gd name="T3" fmla="*/ 476 h 4377"/>
                <a:gd name="T4" fmla="*/ 3857 w 5988"/>
                <a:gd name="T5" fmla="*/ 350 h 4377"/>
                <a:gd name="T6" fmla="*/ 3733 w 5988"/>
                <a:gd name="T7" fmla="*/ 244 h 4377"/>
                <a:gd name="T8" fmla="*/ 3597 w 5988"/>
                <a:gd name="T9" fmla="*/ 156 h 4377"/>
                <a:gd name="T10" fmla="*/ 3454 w 5988"/>
                <a:gd name="T11" fmla="*/ 88 h 4377"/>
                <a:gd name="T12" fmla="*/ 3304 w 5988"/>
                <a:gd name="T13" fmla="*/ 39 h 4377"/>
                <a:gd name="T14" fmla="*/ 3150 w 5988"/>
                <a:gd name="T15" fmla="*/ 10 h 4377"/>
                <a:gd name="T16" fmla="*/ 2994 w 5988"/>
                <a:gd name="T17" fmla="*/ 0 h 4377"/>
                <a:gd name="T18" fmla="*/ 2838 w 5988"/>
                <a:gd name="T19" fmla="*/ 10 h 4377"/>
                <a:gd name="T20" fmla="*/ 2684 w 5988"/>
                <a:gd name="T21" fmla="*/ 39 h 4377"/>
                <a:gd name="T22" fmla="*/ 2534 w 5988"/>
                <a:gd name="T23" fmla="*/ 88 h 4377"/>
                <a:gd name="T24" fmla="*/ 2391 w 5988"/>
                <a:gd name="T25" fmla="*/ 156 h 4377"/>
                <a:gd name="T26" fmla="*/ 2255 w 5988"/>
                <a:gd name="T27" fmla="*/ 244 h 4377"/>
                <a:gd name="T28" fmla="*/ 2131 w 5988"/>
                <a:gd name="T29" fmla="*/ 350 h 4377"/>
                <a:gd name="T30" fmla="*/ 2019 w 5988"/>
                <a:gd name="T31" fmla="*/ 476 h 4377"/>
                <a:gd name="T32" fmla="*/ 1921 w 5988"/>
                <a:gd name="T33" fmla="*/ 622 h 4377"/>
                <a:gd name="T34" fmla="*/ 33 w 5988"/>
                <a:gd name="T35" fmla="*/ 3906 h 4377"/>
                <a:gd name="T36" fmla="*/ 16 w 5988"/>
                <a:gd name="T37" fmla="*/ 3948 h 4377"/>
                <a:gd name="T38" fmla="*/ 6 w 5988"/>
                <a:gd name="T39" fmla="*/ 3991 h 4377"/>
                <a:gd name="T40" fmla="*/ 0 w 5988"/>
                <a:gd name="T41" fmla="*/ 4033 h 4377"/>
                <a:gd name="T42" fmla="*/ 1 w 5988"/>
                <a:gd name="T43" fmla="*/ 4076 h 4377"/>
                <a:gd name="T44" fmla="*/ 8 w 5988"/>
                <a:gd name="T45" fmla="*/ 4117 h 4377"/>
                <a:gd name="T46" fmla="*/ 19 w 5988"/>
                <a:gd name="T47" fmla="*/ 4157 h 4377"/>
                <a:gd name="T48" fmla="*/ 34 w 5988"/>
                <a:gd name="T49" fmla="*/ 4194 h 4377"/>
                <a:gd name="T50" fmla="*/ 54 w 5988"/>
                <a:gd name="T51" fmla="*/ 4230 h 4377"/>
                <a:gd name="T52" fmla="*/ 80 w 5988"/>
                <a:gd name="T53" fmla="*/ 4263 h 4377"/>
                <a:gd name="T54" fmla="*/ 109 w 5988"/>
                <a:gd name="T55" fmla="*/ 4293 h 4377"/>
                <a:gd name="T56" fmla="*/ 141 w 5988"/>
                <a:gd name="T57" fmla="*/ 4319 h 4377"/>
                <a:gd name="T58" fmla="*/ 177 w 5988"/>
                <a:gd name="T59" fmla="*/ 4341 h 4377"/>
                <a:gd name="T60" fmla="*/ 217 w 5988"/>
                <a:gd name="T61" fmla="*/ 4358 h 4377"/>
                <a:gd name="T62" fmla="*/ 258 w 5988"/>
                <a:gd name="T63" fmla="*/ 4369 h 4377"/>
                <a:gd name="T64" fmla="*/ 303 w 5988"/>
                <a:gd name="T65" fmla="*/ 4376 h 4377"/>
                <a:gd name="T66" fmla="*/ 5661 w 5988"/>
                <a:gd name="T67" fmla="*/ 4377 h 4377"/>
                <a:gd name="T68" fmla="*/ 5707 w 5988"/>
                <a:gd name="T69" fmla="*/ 4373 h 4377"/>
                <a:gd name="T70" fmla="*/ 5751 w 5988"/>
                <a:gd name="T71" fmla="*/ 4364 h 4377"/>
                <a:gd name="T72" fmla="*/ 5792 w 5988"/>
                <a:gd name="T73" fmla="*/ 4350 h 4377"/>
                <a:gd name="T74" fmla="*/ 5829 w 5988"/>
                <a:gd name="T75" fmla="*/ 4330 h 4377"/>
                <a:gd name="T76" fmla="*/ 5863 w 5988"/>
                <a:gd name="T77" fmla="*/ 4307 h 4377"/>
                <a:gd name="T78" fmla="*/ 5894 w 5988"/>
                <a:gd name="T79" fmla="*/ 4278 h 4377"/>
                <a:gd name="T80" fmla="*/ 5921 w 5988"/>
                <a:gd name="T81" fmla="*/ 4248 h 4377"/>
                <a:gd name="T82" fmla="*/ 5944 w 5988"/>
                <a:gd name="T83" fmla="*/ 4213 h 4377"/>
                <a:gd name="T84" fmla="*/ 5962 w 5988"/>
                <a:gd name="T85" fmla="*/ 4176 h 4377"/>
                <a:gd name="T86" fmla="*/ 5975 w 5988"/>
                <a:gd name="T87" fmla="*/ 4137 h 4377"/>
                <a:gd name="T88" fmla="*/ 5984 w 5988"/>
                <a:gd name="T89" fmla="*/ 4096 h 4377"/>
                <a:gd name="T90" fmla="*/ 5988 w 5988"/>
                <a:gd name="T91" fmla="*/ 4054 h 4377"/>
                <a:gd name="T92" fmla="*/ 5985 w 5988"/>
                <a:gd name="T93" fmla="*/ 4011 h 4377"/>
                <a:gd name="T94" fmla="*/ 5978 w 5988"/>
                <a:gd name="T95" fmla="*/ 3969 h 4377"/>
                <a:gd name="T96" fmla="*/ 5964 w 5988"/>
                <a:gd name="T97" fmla="*/ 3926 h 4377"/>
                <a:gd name="T98" fmla="*/ 5944 w 5988"/>
                <a:gd name="T99" fmla="*/ 3885 h 4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88" h="4377">
                  <a:moveTo>
                    <a:pt x="5944" y="3885"/>
                  </a:moveTo>
                  <a:lnTo>
                    <a:pt x="4067" y="622"/>
                  </a:lnTo>
                  <a:lnTo>
                    <a:pt x="4020" y="546"/>
                  </a:lnTo>
                  <a:lnTo>
                    <a:pt x="3969" y="476"/>
                  </a:lnTo>
                  <a:lnTo>
                    <a:pt x="3915" y="410"/>
                  </a:lnTo>
                  <a:lnTo>
                    <a:pt x="3857" y="350"/>
                  </a:lnTo>
                  <a:lnTo>
                    <a:pt x="3796" y="294"/>
                  </a:lnTo>
                  <a:lnTo>
                    <a:pt x="3733" y="244"/>
                  </a:lnTo>
                  <a:lnTo>
                    <a:pt x="3667" y="196"/>
                  </a:lnTo>
                  <a:lnTo>
                    <a:pt x="3597" y="156"/>
                  </a:lnTo>
                  <a:lnTo>
                    <a:pt x="3527" y="119"/>
                  </a:lnTo>
                  <a:lnTo>
                    <a:pt x="3454" y="88"/>
                  </a:lnTo>
                  <a:lnTo>
                    <a:pt x="3379" y="60"/>
                  </a:lnTo>
                  <a:lnTo>
                    <a:pt x="3304" y="39"/>
                  </a:lnTo>
                  <a:lnTo>
                    <a:pt x="3227" y="21"/>
                  </a:lnTo>
                  <a:lnTo>
                    <a:pt x="3150" y="10"/>
                  </a:lnTo>
                  <a:lnTo>
                    <a:pt x="3072" y="2"/>
                  </a:lnTo>
                  <a:lnTo>
                    <a:pt x="2994" y="0"/>
                  </a:lnTo>
                  <a:lnTo>
                    <a:pt x="2916" y="2"/>
                  </a:lnTo>
                  <a:lnTo>
                    <a:pt x="2838" y="10"/>
                  </a:lnTo>
                  <a:lnTo>
                    <a:pt x="2761" y="21"/>
                  </a:lnTo>
                  <a:lnTo>
                    <a:pt x="2684" y="39"/>
                  </a:lnTo>
                  <a:lnTo>
                    <a:pt x="2608" y="60"/>
                  </a:lnTo>
                  <a:lnTo>
                    <a:pt x="2534" y="88"/>
                  </a:lnTo>
                  <a:lnTo>
                    <a:pt x="2461" y="119"/>
                  </a:lnTo>
                  <a:lnTo>
                    <a:pt x="2391" y="156"/>
                  </a:lnTo>
                  <a:lnTo>
                    <a:pt x="2321" y="196"/>
                  </a:lnTo>
                  <a:lnTo>
                    <a:pt x="2255" y="244"/>
                  </a:lnTo>
                  <a:lnTo>
                    <a:pt x="2191" y="294"/>
                  </a:lnTo>
                  <a:lnTo>
                    <a:pt x="2131" y="350"/>
                  </a:lnTo>
                  <a:lnTo>
                    <a:pt x="2073" y="410"/>
                  </a:lnTo>
                  <a:lnTo>
                    <a:pt x="2019" y="476"/>
                  </a:lnTo>
                  <a:lnTo>
                    <a:pt x="1968" y="546"/>
                  </a:lnTo>
                  <a:lnTo>
                    <a:pt x="1921" y="622"/>
                  </a:lnTo>
                  <a:lnTo>
                    <a:pt x="44" y="3885"/>
                  </a:lnTo>
                  <a:lnTo>
                    <a:pt x="33" y="3906"/>
                  </a:lnTo>
                  <a:lnTo>
                    <a:pt x="24" y="3926"/>
                  </a:lnTo>
                  <a:lnTo>
                    <a:pt x="16" y="3948"/>
                  </a:lnTo>
                  <a:lnTo>
                    <a:pt x="10" y="3969"/>
                  </a:lnTo>
                  <a:lnTo>
                    <a:pt x="6" y="3991"/>
                  </a:lnTo>
                  <a:lnTo>
                    <a:pt x="3" y="4011"/>
                  </a:lnTo>
                  <a:lnTo>
                    <a:pt x="0" y="4033"/>
                  </a:lnTo>
                  <a:lnTo>
                    <a:pt x="0" y="4054"/>
                  </a:lnTo>
                  <a:lnTo>
                    <a:pt x="1" y="4076"/>
                  </a:lnTo>
                  <a:lnTo>
                    <a:pt x="4" y="4096"/>
                  </a:lnTo>
                  <a:lnTo>
                    <a:pt x="8" y="4117"/>
                  </a:lnTo>
                  <a:lnTo>
                    <a:pt x="12" y="4137"/>
                  </a:lnTo>
                  <a:lnTo>
                    <a:pt x="19" y="4157"/>
                  </a:lnTo>
                  <a:lnTo>
                    <a:pt x="26" y="4176"/>
                  </a:lnTo>
                  <a:lnTo>
                    <a:pt x="34" y="4194"/>
                  </a:lnTo>
                  <a:lnTo>
                    <a:pt x="44" y="4213"/>
                  </a:lnTo>
                  <a:lnTo>
                    <a:pt x="54" y="4230"/>
                  </a:lnTo>
                  <a:lnTo>
                    <a:pt x="67" y="4248"/>
                  </a:lnTo>
                  <a:lnTo>
                    <a:pt x="80" y="4263"/>
                  </a:lnTo>
                  <a:lnTo>
                    <a:pt x="94" y="4278"/>
                  </a:lnTo>
                  <a:lnTo>
                    <a:pt x="109" y="4293"/>
                  </a:lnTo>
                  <a:lnTo>
                    <a:pt x="125" y="4307"/>
                  </a:lnTo>
                  <a:lnTo>
                    <a:pt x="141" y="4319"/>
                  </a:lnTo>
                  <a:lnTo>
                    <a:pt x="158" y="4330"/>
                  </a:lnTo>
                  <a:lnTo>
                    <a:pt x="177" y="4341"/>
                  </a:lnTo>
                  <a:lnTo>
                    <a:pt x="196" y="4350"/>
                  </a:lnTo>
                  <a:lnTo>
                    <a:pt x="217" y="4358"/>
                  </a:lnTo>
                  <a:lnTo>
                    <a:pt x="237" y="4364"/>
                  </a:lnTo>
                  <a:lnTo>
                    <a:pt x="258" y="4369"/>
                  </a:lnTo>
                  <a:lnTo>
                    <a:pt x="281" y="4373"/>
                  </a:lnTo>
                  <a:lnTo>
                    <a:pt x="303" y="4376"/>
                  </a:lnTo>
                  <a:lnTo>
                    <a:pt x="327" y="4377"/>
                  </a:lnTo>
                  <a:lnTo>
                    <a:pt x="5661" y="4377"/>
                  </a:lnTo>
                  <a:lnTo>
                    <a:pt x="5685" y="4376"/>
                  </a:lnTo>
                  <a:lnTo>
                    <a:pt x="5707" y="4373"/>
                  </a:lnTo>
                  <a:lnTo>
                    <a:pt x="5730" y="4369"/>
                  </a:lnTo>
                  <a:lnTo>
                    <a:pt x="5751" y="4364"/>
                  </a:lnTo>
                  <a:lnTo>
                    <a:pt x="5771" y="4358"/>
                  </a:lnTo>
                  <a:lnTo>
                    <a:pt x="5792" y="4350"/>
                  </a:lnTo>
                  <a:lnTo>
                    <a:pt x="5810" y="4341"/>
                  </a:lnTo>
                  <a:lnTo>
                    <a:pt x="5829" y="4330"/>
                  </a:lnTo>
                  <a:lnTo>
                    <a:pt x="5847" y="4319"/>
                  </a:lnTo>
                  <a:lnTo>
                    <a:pt x="5863" y="4307"/>
                  </a:lnTo>
                  <a:lnTo>
                    <a:pt x="5879" y="4293"/>
                  </a:lnTo>
                  <a:lnTo>
                    <a:pt x="5894" y="4278"/>
                  </a:lnTo>
                  <a:lnTo>
                    <a:pt x="5908" y="4263"/>
                  </a:lnTo>
                  <a:lnTo>
                    <a:pt x="5921" y="4248"/>
                  </a:lnTo>
                  <a:lnTo>
                    <a:pt x="5932" y="4230"/>
                  </a:lnTo>
                  <a:lnTo>
                    <a:pt x="5944" y="4213"/>
                  </a:lnTo>
                  <a:lnTo>
                    <a:pt x="5954" y="4194"/>
                  </a:lnTo>
                  <a:lnTo>
                    <a:pt x="5962" y="4176"/>
                  </a:lnTo>
                  <a:lnTo>
                    <a:pt x="5969" y="4157"/>
                  </a:lnTo>
                  <a:lnTo>
                    <a:pt x="5975" y="4137"/>
                  </a:lnTo>
                  <a:lnTo>
                    <a:pt x="5980" y="4117"/>
                  </a:lnTo>
                  <a:lnTo>
                    <a:pt x="5984" y="4096"/>
                  </a:lnTo>
                  <a:lnTo>
                    <a:pt x="5987" y="4076"/>
                  </a:lnTo>
                  <a:lnTo>
                    <a:pt x="5988" y="4054"/>
                  </a:lnTo>
                  <a:lnTo>
                    <a:pt x="5988" y="4033"/>
                  </a:lnTo>
                  <a:lnTo>
                    <a:pt x="5985" y="4011"/>
                  </a:lnTo>
                  <a:lnTo>
                    <a:pt x="5982" y="3991"/>
                  </a:lnTo>
                  <a:lnTo>
                    <a:pt x="5978" y="3969"/>
                  </a:lnTo>
                  <a:lnTo>
                    <a:pt x="5972" y="3948"/>
                  </a:lnTo>
                  <a:lnTo>
                    <a:pt x="5964" y="3926"/>
                  </a:lnTo>
                  <a:lnTo>
                    <a:pt x="5955" y="3906"/>
                  </a:lnTo>
                  <a:lnTo>
                    <a:pt x="5944" y="3885"/>
                  </a:lnTo>
                  <a:close/>
                </a:path>
              </a:pathLst>
            </a:custGeom>
            <a:solidFill>
              <a:schemeClr val="accent4"/>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9435365-CB5E-094F-9DFE-79B851461F38}"/>
                </a:ext>
              </a:extLst>
            </p:cNvPr>
            <p:cNvSpPr txBox="1"/>
            <p:nvPr/>
          </p:nvSpPr>
          <p:spPr>
            <a:xfrm>
              <a:off x="8411372" y="4731254"/>
              <a:ext cx="1409961" cy="369332"/>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Roboto Black" panose="02000000000000000000" pitchFamily="2" charset="0"/>
                  <a:cs typeface="Calibri" panose="020F0502020204030204" pitchFamily="34" charset="0"/>
                </a:rPr>
                <a:t>Mentorship</a:t>
              </a:r>
              <a:endParaRPr lang="ru-RU"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21" name="TextBox 20">
              <a:extLst>
                <a:ext uri="{FF2B5EF4-FFF2-40B4-BE49-F238E27FC236}">
                  <a16:creationId xmlns:a16="http://schemas.microsoft.com/office/drawing/2014/main" id="{F4C37E01-5650-714F-8300-DE72E2306630}"/>
                </a:ext>
              </a:extLst>
            </p:cNvPr>
            <p:cNvSpPr txBox="1"/>
            <p:nvPr/>
          </p:nvSpPr>
          <p:spPr>
            <a:xfrm>
              <a:off x="7593137" y="3231603"/>
              <a:ext cx="2879002" cy="369332"/>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Roboto Black" panose="02000000000000000000" pitchFamily="2" charset="0"/>
                  <a:cs typeface="Calibri" panose="020F0502020204030204" pitchFamily="34" charset="0"/>
                </a:rPr>
                <a:t>Advocacy &amp; Skill Building</a:t>
              </a:r>
              <a:endParaRPr lang="ru-RU"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22" name="TextBox 21">
              <a:extLst>
                <a:ext uri="{FF2B5EF4-FFF2-40B4-BE49-F238E27FC236}">
                  <a16:creationId xmlns:a16="http://schemas.microsoft.com/office/drawing/2014/main" id="{235ED930-4873-7646-91B1-C1CD4EE2C3F7}"/>
                </a:ext>
              </a:extLst>
            </p:cNvPr>
            <p:cNvSpPr txBox="1"/>
            <p:nvPr/>
          </p:nvSpPr>
          <p:spPr>
            <a:xfrm>
              <a:off x="7593137" y="1704520"/>
              <a:ext cx="2879002" cy="369332"/>
            </a:xfrm>
            <a:prstGeom prst="rect">
              <a:avLst/>
            </a:prstGeom>
            <a:noFill/>
          </p:spPr>
          <p:txBody>
            <a:bodyPr wrap="square" rtlCol="0">
              <a:spAutoFit/>
            </a:bodyPr>
            <a:lstStyle/>
            <a:p>
              <a:pPr algn="ctr"/>
              <a:r>
                <a:rPr lang="en-US" b="1">
                  <a:solidFill>
                    <a:schemeClr val="bg1"/>
                  </a:solidFill>
                  <a:latin typeface="Calibri" panose="020F0502020204030204" pitchFamily="34" charset="0"/>
                  <a:ea typeface="Roboto Black" panose="02000000000000000000" pitchFamily="2" charset="0"/>
                  <a:cs typeface="Calibri" panose="020F0502020204030204" pitchFamily="34" charset="0"/>
                </a:rPr>
                <a:t>Scholarship</a:t>
              </a:r>
              <a:endParaRPr lang="ru-RU"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grpSp>
    </p:spTree>
    <p:extLst>
      <p:ext uri="{BB962C8B-B14F-4D97-AF65-F5344CB8AC3E}">
        <p14:creationId xmlns:p14="http://schemas.microsoft.com/office/powerpoint/2010/main" val="6428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6" grpId="0" animBg="1"/>
      <p:bldP spid="63" grpId="0"/>
      <p:bldP spid="64"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Shape 111"/>
          <p:cNvSpPr/>
          <p:nvPr/>
        </p:nvSpPr>
        <p:spPr>
          <a:xfrm>
            <a:off x="668436" y="2384394"/>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5" name="Freeform 5"/>
          <p:cNvSpPr>
            <a:spLocks/>
          </p:cNvSpPr>
          <p:nvPr/>
        </p:nvSpPr>
        <p:spPr bwMode="auto">
          <a:xfrm>
            <a:off x="6251154" y="3200778"/>
            <a:ext cx="5358700" cy="1403751"/>
          </a:xfrm>
          <a:custGeom>
            <a:avLst/>
            <a:gdLst>
              <a:gd name="T0" fmla="*/ 14404 w 16308"/>
              <a:gd name="T1" fmla="*/ 260 h 4268"/>
              <a:gd name="T2" fmla="*/ 14372 w 16308"/>
              <a:gd name="T3" fmla="*/ 215 h 4268"/>
              <a:gd name="T4" fmla="*/ 14338 w 16308"/>
              <a:gd name="T5" fmla="*/ 174 h 4268"/>
              <a:gd name="T6" fmla="*/ 14299 w 16308"/>
              <a:gd name="T7" fmla="*/ 136 h 4268"/>
              <a:gd name="T8" fmla="*/ 14257 w 16308"/>
              <a:gd name="T9" fmla="*/ 102 h 4268"/>
              <a:gd name="T10" fmla="*/ 14212 w 16308"/>
              <a:gd name="T11" fmla="*/ 74 h 4268"/>
              <a:gd name="T12" fmla="*/ 14165 w 16308"/>
              <a:gd name="T13" fmla="*/ 49 h 4268"/>
              <a:gd name="T14" fmla="*/ 14115 w 16308"/>
              <a:gd name="T15" fmla="*/ 30 h 4268"/>
              <a:gd name="T16" fmla="*/ 14064 w 16308"/>
              <a:gd name="T17" fmla="*/ 14 h 4268"/>
              <a:gd name="T18" fmla="*/ 14011 w 16308"/>
              <a:gd name="T19" fmla="*/ 5 h 4268"/>
              <a:gd name="T20" fmla="*/ 13956 w 16308"/>
              <a:gd name="T21" fmla="*/ 0 h 4268"/>
              <a:gd name="T22" fmla="*/ 2352 w 16308"/>
              <a:gd name="T23" fmla="*/ 0 h 4268"/>
              <a:gd name="T24" fmla="*/ 2297 w 16308"/>
              <a:gd name="T25" fmla="*/ 5 h 4268"/>
              <a:gd name="T26" fmla="*/ 2244 w 16308"/>
              <a:gd name="T27" fmla="*/ 14 h 4268"/>
              <a:gd name="T28" fmla="*/ 2192 w 16308"/>
              <a:gd name="T29" fmla="*/ 30 h 4268"/>
              <a:gd name="T30" fmla="*/ 2143 w 16308"/>
              <a:gd name="T31" fmla="*/ 49 h 4268"/>
              <a:gd name="T32" fmla="*/ 2096 w 16308"/>
              <a:gd name="T33" fmla="*/ 74 h 4268"/>
              <a:gd name="T34" fmla="*/ 2051 w 16308"/>
              <a:gd name="T35" fmla="*/ 102 h 4268"/>
              <a:gd name="T36" fmla="*/ 2009 w 16308"/>
              <a:gd name="T37" fmla="*/ 136 h 4268"/>
              <a:gd name="T38" fmla="*/ 1970 w 16308"/>
              <a:gd name="T39" fmla="*/ 174 h 4268"/>
              <a:gd name="T40" fmla="*/ 1936 w 16308"/>
              <a:gd name="T41" fmla="*/ 215 h 4268"/>
              <a:gd name="T42" fmla="*/ 1904 w 16308"/>
              <a:gd name="T43" fmla="*/ 260 h 4268"/>
              <a:gd name="T44" fmla="*/ 56 w 16308"/>
              <a:gd name="T45" fmla="*/ 3476 h 4268"/>
              <a:gd name="T46" fmla="*/ 16 w 16308"/>
              <a:gd name="T47" fmla="*/ 3582 h 4268"/>
              <a:gd name="T48" fmla="*/ 0 w 16308"/>
              <a:gd name="T49" fmla="*/ 3690 h 4268"/>
              <a:gd name="T50" fmla="*/ 6 w 16308"/>
              <a:gd name="T51" fmla="*/ 3796 h 4268"/>
              <a:gd name="T52" fmla="*/ 31 w 16308"/>
              <a:gd name="T53" fmla="*/ 3898 h 4268"/>
              <a:gd name="T54" fmla="*/ 74 w 16308"/>
              <a:gd name="T55" fmla="*/ 3993 h 4268"/>
              <a:gd name="T56" fmla="*/ 135 w 16308"/>
              <a:gd name="T57" fmla="*/ 4078 h 4268"/>
              <a:gd name="T58" fmla="*/ 210 w 16308"/>
              <a:gd name="T59" fmla="*/ 4150 h 4268"/>
              <a:gd name="T60" fmla="*/ 299 w 16308"/>
              <a:gd name="T61" fmla="*/ 4208 h 4268"/>
              <a:gd name="T62" fmla="*/ 400 w 16308"/>
              <a:gd name="T63" fmla="*/ 4248 h 4268"/>
              <a:gd name="T64" fmla="*/ 511 w 16308"/>
              <a:gd name="T65" fmla="*/ 4267 h 4268"/>
              <a:gd name="T66" fmla="*/ 15797 w 16308"/>
              <a:gd name="T67" fmla="*/ 4267 h 4268"/>
              <a:gd name="T68" fmla="*/ 15908 w 16308"/>
              <a:gd name="T69" fmla="*/ 4248 h 4268"/>
              <a:gd name="T70" fmla="*/ 16009 w 16308"/>
              <a:gd name="T71" fmla="*/ 4208 h 4268"/>
              <a:gd name="T72" fmla="*/ 16098 w 16308"/>
              <a:gd name="T73" fmla="*/ 4150 h 4268"/>
              <a:gd name="T74" fmla="*/ 16173 w 16308"/>
              <a:gd name="T75" fmla="*/ 4078 h 4268"/>
              <a:gd name="T76" fmla="*/ 16234 w 16308"/>
              <a:gd name="T77" fmla="*/ 3993 h 4268"/>
              <a:gd name="T78" fmla="*/ 16277 w 16308"/>
              <a:gd name="T79" fmla="*/ 3898 h 4268"/>
              <a:gd name="T80" fmla="*/ 16302 w 16308"/>
              <a:gd name="T81" fmla="*/ 3796 h 4268"/>
              <a:gd name="T82" fmla="*/ 16307 w 16308"/>
              <a:gd name="T83" fmla="*/ 3690 h 4268"/>
              <a:gd name="T84" fmla="*/ 16292 w 16308"/>
              <a:gd name="T85" fmla="*/ 3582 h 4268"/>
              <a:gd name="T86" fmla="*/ 16252 w 16308"/>
              <a:gd name="T87" fmla="*/ 3476 h 4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08" h="4268">
                <a:moveTo>
                  <a:pt x="16234" y="3441"/>
                </a:moveTo>
                <a:lnTo>
                  <a:pt x="14413" y="275"/>
                </a:lnTo>
                <a:lnTo>
                  <a:pt x="14404" y="260"/>
                </a:lnTo>
                <a:lnTo>
                  <a:pt x="14394" y="245"/>
                </a:lnTo>
                <a:lnTo>
                  <a:pt x="14384" y="229"/>
                </a:lnTo>
                <a:lnTo>
                  <a:pt x="14372" y="215"/>
                </a:lnTo>
                <a:lnTo>
                  <a:pt x="14361" y="201"/>
                </a:lnTo>
                <a:lnTo>
                  <a:pt x="14350" y="187"/>
                </a:lnTo>
                <a:lnTo>
                  <a:pt x="14338" y="174"/>
                </a:lnTo>
                <a:lnTo>
                  <a:pt x="14325" y="161"/>
                </a:lnTo>
                <a:lnTo>
                  <a:pt x="14312" y="148"/>
                </a:lnTo>
                <a:lnTo>
                  <a:pt x="14299" y="136"/>
                </a:lnTo>
                <a:lnTo>
                  <a:pt x="14285" y="125"/>
                </a:lnTo>
                <a:lnTo>
                  <a:pt x="14272" y="114"/>
                </a:lnTo>
                <a:lnTo>
                  <a:pt x="14257" y="102"/>
                </a:lnTo>
                <a:lnTo>
                  <a:pt x="14242" y="93"/>
                </a:lnTo>
                <a:lnTo>
                  <a:pt x="14228" y="83"/>
                </a:lnTo>
                <a:lnTo>
                  <a:pt x="14212" y="74"/>
                </a:lnTo>
                <a:lnTo>
                  <a:pt x="14196" y="65"/>
                </a:lnTo>
                <a:lnTo>
                  <a:pt x="14181" y="57"/>
                </a:lnTo>
                <a:lnTo>
                  <a:pt x="14165" y="49"/>
                </a:lnTo>
                <a:lnTo>
                  <a:pt x="14148" y="42"/>
                </a:lnTo>
                <a:lnTo>
                  <a:pt x="14132" y="36"/>
                </a:lnTo>
                <a:lnTo>
                  <a:pt x="14115" y="30"/>
                </a:lnTo>
                <a:lnTo>
                  <a:pt x="14098" y="23"/>
                </a:lnTo>
                <a:lnTo>
                  <a:pt x="14081" y="19"/>
                </a:lnTo>
                <a:lnTo>
                  <a:pt x="14064" y="14"/>
                </a:lnTo>
                <a:lnTo>
                  <a:pt x="14046" y="11"/>
                </a:lnTo>
                <a:lnTo>
                  <a:pt x="14028" y="7"/>
                </a:lnTo>
                <a:lnTo>
                  <a:pt x="14011" y="5"/>
                </a:lnTo>
                <a:lnTo>
                  <a:pt x="13992" y="3"/>
                </a:lnTo>
                <a:lnTo>
                  <a:pt x="13974" y="1"/>
                </a:lnTo>
                <a:lnTo>
                  <a:pt x="13956" y="0"/>
                </a:lnTo>
                <a:lnTo>
                  <a:pt x="13937" y="0"/>
                </a:lnTo>
                <a:lnTo>
                  <a:pt x="2371" y="0"/>
                </a:lnTo>
                <a:lnTo>
                  <a:pt x="2352" y="0"/>
                </a:lnTo>
                <a:lnTo>
                  <a:pt x="2334" y="1"/>
                </a:lnTo>
                <a:lnTo>
                  <a:pt x="2316" y="3"/>
                </a:lnTo>
                <a:lnTo>
                  <a:pt x="2297" y="5"/>
                </a:lnTo>
                <a:lnTo>
                  <a:pt x="2280" y="7"/>
                </a:lnTo>
                <a:lnTo>
                  <a:pt x="2262" y="11"/>
                </a:lnTo>
                <a:lnTo>
                  <a:pt x="2244" y="14"/>
                </a:lnTo>
                <a:lnTo>
                  <a:pt x="2227" y="19"/>
                </a:lnTo>
                <a:lnTo>
                  <a:pt x="2210" y="23"/>
                </a:lnTo>
                <a:lnTo>
                  <a:pt x="2192" y="30"/>
                </a:lnTo>
                <a:lnTo>
                  <a:pt x="2176" y="36"/>
                </a:lnTo>
                <a:lnTo>
                  <a:pt x="2160" y="42"/>
                </a:lnTo>
                <a:lnTo>
                  <a:pt x="2143" y="49"/>
                </a:lnTo>
                <a:lnTo>
                  <a:pt x="2127" y="57"/>
                </a:lnTo>
                <a:lnTo>
                  <a:pt x="2111" y="65"/>
                </a:lnTo>
                <a:lnTo>
                  <a:pt x="2096" y="74"/>
                </a:lnTo>
                <a:lnTo>
                  <a:pt x="2080" y="83"/>
                </a:lnTo>
                <a:lnTo>
                  <a:pt x="2066" y="93"/>
                </a:lnTo>
                <a:lnTo>
                  <a:pt x="2051" y="102"/>
                </a:lnTo>
                <a:lnTo>
                  <a:pt x="2036" y="114"/>
                </a:lnTo>
                <a:lnTo>
                  <a:pt x="2023" y="125"/>
                </a:lnTo>
                <a:lnTo>
                  <a:pt x="2009" y="136"/>
                </a:lnTo>
                <a:lnTo>
                  <a:pt x="1996" y="148"/>
                </a:lnTo>
                <a:lnTo>
                  <a:pt x="1983" y="161"/>
                </a:lnTo>
                <a:lnTo>
                  <a:pt x="1970" y="174"/>
                </a:lnTo>
                <a:lnTo>
                  <a:pt x="1958" y="187"/>
                </a:lnTo>
                <a:lnTo>
                  <a:pt x="1947" y="201"/>
                </a:lnTo>
                <a:lnTo>
                  <a:pt x="1936" y="215"/>
                </a:lnTo>
                <a:lnTo>
                  <a:pt x="1924" y="229"/>
                </a:lnTo>
                <a:lnTo>
                  <a:pt x="1914" y="245"/>
                </a:lnTo>
                <a:lnTo>
                  <a:pt x="1904" y="260"/>
                </a:lnTo>
                <a:lnTo>
                  <a:pt x="1895" y="275"/>
                </a:lnTo>
                <a:lnTo>
                  <a:pt x="74" y="3441"/>
                </a:lnTo>
                <a:lnTo>
                  <a:pt x="56" y="3476"/>
                </a:lnTo>
                <a:lnTo>
                  <a:pt x="40" y="3511"/>
                </a:lnTo>
                <a:lnTo>
                  <a:pt x="28" y="3547"/>
                </a:lnTo>
                <a:lnTo>
                  <a:pt x="16" y="3582"/>
                </a:lnTo>
                <a:lnTo>
                  <a:pt x="9" y="3618"/>
                </a:lnTo>
                <a:lnTo>
                  <a:pt x="3" y="3654"/>
                </a:lnTo>
                <a:lnTo>
                  <a:pt x="0" y="3690"/>
                </a:lnTo>
                <a:lnTo>
                  <a:pt x="0" y="3726"/>
                </a:lnTo>
                <a:lnTo>
                  <a:pt x="2" y="3760"/>
                </a:lnTo>
                <a:lnTo>
                  <a:pt x="6" y="3796"/>
                </a:lnTo>
                <a:lnTo>
                  <a:pt x="12" y="3830"/>
                </a:lnTo>
                <a:lnTo>
                  <a:pt x="20" y="3865"/>
                </a:lnTo>
                <a:lnTo>
                  <a:pt x="31" y="3898"/>
                </a:lnTo>
                <a:lnTo>
                  <a:pt x="44" y="3930"/>
                </a:lnTo>
                <a:lnTo>
                  <a:pt x="58" y="3962"/>
                </a:lnTo>
                <a:lnTo>
                  <a:pt x="74" y="3993"/>
                </a:lnTo>
                <a:lnTo>
                  <a:pt x="93" y="4022"/>
                </a:lnTo>
                <a:lnTo>
                  <a:pt x="112" y="4050"/>
                </a:lnTo>
                <a:lnTo>
                  <a:pt x="135" y="4078"/>
                </a:lnTo>
                <a:lnTo>
                  <a:pt x="158" y="4103"/>
                </a:lnTo>
                <a:lnTo>
                  <a:pt x="182" y="4128"/>
                </a:lnTo>
                <a:lnTo>
                  <a:pt x="210" y="4150"/>
                </a:lnTo>
                <a:lnTo>
                  <a:pt x="237" y="4172"/>
                </a:lnTo>
                <a:lnTo>
                  <a:pt x="267" y="4190"/>
                </a:lnTo>
                <a:lnTo>
                  <a:pt x="299" y="4208"/>
                </a:lnTo>
                <a:lnTo>
                  <a:pt x="330" y="4223"/>
                </a:lnTo>
                <a:lnTo>
                  <a:pt x="364" y="4236"/>
                </a:lnTo>
                <a:lnTo>
                  <a:pt x="400" y="4248"/>
                </a:lnTo>
                <a:lnTo>
                  <a:pt x="435" y="4257"/>
                </a:lnTo>
                <a:lnTo>
                  <a:pt x="472" y="4263"/>
                </a:lnTo>
                <a:lnTo>
                  <a:pt x="511" y="4267"/>
                </a:lnTo>
                <a:lnTo>
                  <a:pt x="549" y="4268"/>
                </a:lnTo>
                <a:lnTo>
                  <a:pt x="15759" y="4268"/>
                </a:lnTo>
                <a:lnTo>
                  <a:pt x="15797" y="4267"/>
                </a:lnTo>
                <a:lnTo>
                  <a:pt x="15836" y="4263"/>
                </a:lnTo>
                <a:lnTo>
                  <a:pt x="15873" y="4257"/>
                </a:lnTo>
                <a:lnTo>
                  <a:pt x="15908" y="4248"/>
                </a:lnTo>
                <a:lnTo>
                  <a:pt x="15943" y="4236"/>
                </a:lnTo>
                <a:lnTo>
                  <a:pt x="15977" y="4223"/>
                </a:lnTo>
                <a:lnTo>
                  <a:pt x="16009" y="4208"/>
                </a:lnTo>
                <a:lnTo>
                  <a:pt x="16041" y="4190"/>
                </a:lnTo>
                <a:lnTo>
                  <a:pt x="16071" y="4172"/>
                </a:lnTo>
                <a:lnTo>
                  <a:pt x="16098" y="4150"/>
                </a:lnTo>
                <a:lnTo>
                  <a:pt x="16125" y="4128"/>
                </a:lnTo>
                <a:lnTo>
                  <a:pt x="16150" y="4103"/>
                </a:lnTo>
                <a:lnTo>
                  <a:pt x="16173" y="4078"/>
                </a:lnTo>
                <a:lnTo>
                  <a:pt x="16196" y="4050"/>
                </a:lnTo>
                <a:lnTo>
                  <a:pt x="16215" y="4022"/>
                </a:lnTo>
                <a:lnTo>
                  <a:pt x="16234" y="3993"/>
                </a:lnTo>
                <a:lnTo>
                  <a:pt x="16250" y="3962"/>
                </a:lnTo>
                <a:lnTo>
                  <a:pt x="16264" y="3930"/>
                </a:lnTo>
                <a:lnTo>
                  <a:pt x="16277" y="3898"/>
                </a:lnTo>
                <a:lnTo>
                  <a:pt x="16288" y="3865"/>
                </a:lnTo>
                <a:lnTo>
                  <a:pt x="16296" y="3830"/>
                </a:lnTo>
                <a:lnTo>
                  <a:pt x="16302" y="3796"/>
                </a:lnTo>
                <a:lnTo>
                  <a:pt x="16306" y="3760"/>
                </a:lnTo>
                <a:lnTo>
                  <a:pt x="16308" y="3726"/>
                </a:lnTo>
                <a:lnTo>
                  <a:pt x="16307" y="3690"/>
                </a:lnTo>
                <a:lnTo>
                  <a:pt x="16305" y="3654"/>
                </a:lnTo>
                <a:lnTo>
                  <a:pt x="16299" y="3618"/>
                </a:lnTo>
                <a:lnTo>
                  <a:pt x="16292" y="3582"/>
                </a:lnTo>
                <a:lnTo>
                  <a:pt x="16280" y="3547"/>
                </a:lnTo>
                <a:lnTo>
                  <a:pt x="16268" y="3511"/>
                </a:lnTo>
                <a:lnTo>
                  <a:pt x="16252" y="3476"/>
                </a:lnTo>
                <a:lnTo>
                  <a:pt x="16234" y="3441"/>
                </a:lnTo>
                <a:close/>
              </a:path>
            </a:pathLst>
          </a:custGeom>
          <a:solidFill>
            <a:schemeClr val="accent5"/>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6" name="Freeform 6"/>
          <p:cNvSpPr>
            <a:spLocks/>
          </p:cNvSpPr>
          <p:nvPr/>
        </p:nvSpPr>
        <p:spPr bwMode="auto">
          <a:xfrm>
            <a:off x="7091038" y="1706336"/>
            <a:ext cx="3678930" cy="1352491"/>
          </a:xfrm>
          <a:custGeom>
            <a:avLst/>
            <a:gdLst>
              <a:gd name="T0" fmla="*/ 10862 w 11190"/>
              <a:gd name="T1" fmla="*/ 4123 h 4124"/>
              <a:gd name="T2" fmla="*/ 10934 w 11190"/>
              <a:gd name="T3" fmla="*/ 4111 h 4124"/>
              <a:gd name="T4" fmla="*/ 10998 w 11190"/>
              <a:gd name="T5" fmla="*/ 4086 h 4124"/>
              <a:gd name="T6" fmla="*/ 11055 w 11190"/>
              <a:gd name="T7" fmla="*/ 4048 h 4124"/>
              <a:gd name="T8" fmla="*/ 11104 w 11190"/>
              <a:gd name="T9" fmla="*/ 4002 h 4124"/>
              <a:gd name="T10" fmla="*/ 11142 w 11190"/>
              <a:gd name="T11" fmla="*/ 3947 h 4124"/>
              <a:gd name="T12" fmla="*/ 11170 w 11190"/>
              <a:gd name="T13" fmla="*/ 3887 h 4124"/>
              <a:gd name="T14" fmla="*/ 11187 w 11190"/>
              <a:gd name="T15" fmla="*/ 3821 h 4124"/>
              <a:gd name="T16" fmla="*/ 11190 w 11190"/>
              <a:gd name="T17" fmla="*/ 3754 h 4124"/>
              <a:gd name="T18" fmla="*/ 11179 w 11190"/>
              <a:gd name="T19" fmla="*/ 3684 h 4124"/>
              <a:gd name="T20" fmla="*/ 11154 w 11190"/>
              <a:gd name="T21" fmla="*/ 3617 h 4124"/>
              <a:gd name="T22" fmla="*/ 9418 w 11190"/>
              <a:gd name="T23" fmla="*/ 597 h 4124"/>
              <a:gd name="T24" fmla="*/ 9347 w 11190"/>
              <a:gd name="T25" fmla="*/ 494 h 4124"/>
              <a:gd name="T26" fmla="*/ 9266 w 11190"/>
              <a:gd name="T27" fmla="*/ 399 h 4124"/>
              <a:gd name="T28" fmla="*/ 9178 w 11190"/>
              <a:gd name="T29" fmla="*/ 313 h 4124"/>
              <a:gd name="T30" fmla="*/ 9081 w 11190"/>
              <a:gd name="T31" fmla="*/ 237 h 4124"/>
              <a:gd name="T32" fmla="*/ 8978 w 11190"/>
              <a:gd name="T33" fmla="*/ 170 h 4124"/>
              <a:gd name="T34" fmla="*/ 8869 w 11190"/>
              <a:gd name="T35" fmla="*/ 114 h 4124"/>
              <a:gd name="T36" fmla="*/ 8755 w 11190"/>
              <a:gd name="T37" fmla="*/ 68 h 4124"/>
              <a:gd name="T38" fmla="*/ 8636 w 11190"/>
              <a:gd name="T39" fmla="*/ 34 h 4124"/>
              <a:gd name="T40" fmla="*/ 8514 w 11190"/>
              <a:gd name="T41" fmla="*/ 12 h 4124"/>
              <a:gd name="T42" fmla="*/ 8389 w 11190"/>
              <a:gd name="T43" fmla="*/ 0 h 4124"/>
              <a:gd name="T44" fmla="*/ 2801 w 11190"/>
              <a:gd name="T45" fmla="*/ 0 h 4124"/>
              <a:gd name="T46" fmla="*/ 2676 w 11190"/>
              <a:gd name="T47" fmla="*/ 12 h 4124"/>
              <a:gd name="T48" fmla="*/ 2554 w 11190"/>
              <a:gd name="T49" fmla="*/ 34 h 4124"/>
              <a:gd name="T50" fmla="*/ 2435 w 11190"/>
              <a:gd name="T51" fmla="*/ 68 h 4124"/>
              <a:gd name="T52" fmla="*/ 2321 w 11190"/>
              <a:gd name="T53" fmla="*/ 114 h 4124"/>
              <a:gd name="T54" fmla="*/ 2212 w 11190"/>
              <a:gd name="T55" fmla="*/ 170 h 4124"/>
              <a:gd name="T56" fmla="*/ 2109 w 11190"/>
              <a:gd name="T57" fmla="*/ 237 h 4124"/>
              <a:gd name="T58" fmla="*/ 2012 w 11190"/>
              <a:gd name="T59" fmla="*/ 313 h 4124"/>
              <a:gd name="T60" fmla="*/ 1924 w 11190"/>
              <a:gd name="T61" fmla="*/ 399 h 4124"/>
              <a:gd name="T62" fmla="*/ 1843 w 11190"/>
              <a:gd name="T63" fmla="*/ 494 h 4124"/>
              <a:gd name="T64" fmla="*/ 1772 w 11190"/>
              <a:gd name="T65" fmla="*/ 597 h 4124"/>
              <a:gd name="T66" fmla="*/ 36 w 11190"/>
              <a:gd name="T67" fmla="*/ 3617 h 4124"/>
              <a:gd name="T68" fmla="*/ 11 w 11190"/>
              <a:gd name="T69" fmla="*/ 3684 h 4124"/>
              <a:gd name="T70" fmla="*/ 0 w 11190"/>
              <a:gd name="T71" fmla="*/ 3754 h 4124"/>
              <a:gd name="T72" fmla="*/ 3 w 11190"/>
              <a:gd name="T73" fmla="*/ 3821 h 4124"/>
              <a:gd name="T74" fmla="*/ 20 w 11190"/>
              <a:gd name="T75" fmla="*/ 3887 h 4124"/>
              <a:gd name="T76" fmla="*/ 47 w 11190"/>
              <a:gd name="T77" fmla="*/ 3947 h 4124"/>
              <a:gd name="T78" fmla="*/ 86 w 11190"/>
              <a:gd name="T79" fmla="*/ 4002 h 4124"/>
              <a:gd name="T80" fmla="*/ 135 w 11190"/>
              <a:gd name="T81" fmla="*/ 4048 h 4124"/>
              <a:gd name="T82" fmla="*/ 191 w 11190"/>
              <a:gd name="T83" fmla="*/ 4086 h 4124"/>
              <a:gd name="T84" fmla="*/ 256 w 11190"/>
              <a:gd name="T85" fmla="*/ 4111 h 4124"/>
              <a:gd name="T86" fmla="*/ 328 w 11190"/>
              <a:gd name="T87" fmla="*/ 4123 h 4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90" h="4124">
                <a:moveTo>
                  <a:pt x="353" y="4124"/>
                </a:moveTo>
                <a:lnTo>
                  <a:pt x="10837" y="4124"/>
                </a:lnTo>
                <a:lnTo>
                  <a:pt x="10862" y="4123"/>
                </a:lnTo>
                <a:lnTo>
                  <a:pt x="10887" y="4121"/>
                </a:lnTo>
                <a:lnTo>
                  <a:pt x="10910" y="4117"/>
                </a:lnTo>
                <a:lnTo>
                  <a:pt x="10934" y="4111"/>
                </a:lnTo>
                <a:lnTo>
                  <a:pt x="10956" y="4105"/>
                </a:lnTo>
                <a:lnTo>
                  <a:pt x="10978" y="4095"/>
                </a:lnTo>
                <a:lnTo>
                  <a:pt x="10998" y="4086"/>
                </a:lnTo>
                <a:lnTo>
                  <a:pt x="11018" y="4075"/>
                </a:lnTo>
                <a:lnTo>
                  <a:pt x="11038" y="4063"/>
                </a:lnTo>
                <a:lnTo>
                  <a:pt x="11055" y="4048"/>
                </a:lnTo>
                <a:lnTo>
                  <a:pt x="11072" y="4034"/>
                </a:lnTo>
                <a:lnTo>
                  <a:pt x="11089" y="4019"/>
                </a:lnTo>
                <a:lnTo>
                  <a:pt x="11104" y="4002"/>
                </a:lnTo>
                <a:lnTo>
                  <a:pt x="11117" y="3985"/>
                </a:lnTo>
                <a:lnTo>
                  <a:pt x="11131" y="3967"/>
                </a:lnTo>
                <a:lnTo>
                  <a:pt x="11142" y="3947"/>
                </a:lnTo>
                <a:lnTo>
                  <a:pt x="11153" y="3928"/>
                </a:lnTo>
                <a:lnTo>
                  <a:pt x="11162" y="3907"/>
                </a:lnTo>
                <a:lnTo>
                  <a:pt x="11170" y="3887"/>
                </a:lnTo>
                <a:lnTo>
                  <a:pt x="11176" y="3865"/>
                </a:lnTo>
                <a:lnTo>
                  <a:pt x="11183" y="3844"/>
                </a:lnTo>
                <a:lnTo>
                  <a:pt x="11187" y="3821"/>
                </a:lnTo>
                <a:lnTo>
                  <a:pt x="11189" y="3799"/>
                </a:lnTo>
                <a:lnTo>
                  <a:pt x="11190" y="3776"/>
                </a:lnTo>
                <a:lnTo>
                  <a:pt x="11190" y="3754"/>
                </a:lnTo>
                <a:lnTo>
                  <a:pt x="11188" y="3730"/>
                </a:lnTo>
                <a:lnTo>
                  <a:pt x="11185" y="3708"/>
                </a:lnTo>
                <a:lnTo>
                  <a:pt x="11179" y="3684"/>
                </a:lnTo>
                <a:lnTo>
                  <a:pt x="11172" y="3662"/>
                </a:lnTo>
                <a:lnTo>
                  <a:pt x="11164" y="3639"/>
                </a:lnTo>
                <a:lnTo>
                  <a:pt x="11154" y="3617"/>
                </a:lnTo>
                <a:lnTo>
                  <a:pt x="11143" y="3594"/>
                </a:lnTo>
                <a:lnTo>
                  <a:pt x="9440" y="634"/>
                </a:lnTo>
                <a:lnTo>
                  <a:pt x="9418" y="597"/>
                </a:lnTo>
                <a:lnTo>
                  <a:pt x="9396" y="562"/>
                </a:lnTo>
                <a:lnTo>
                  <a:pt x="9371" y="527"/>
                </a:lnTo>
                <a:lnTo>
                  <a:pt x="9347" y="494"/>
                </a:lnTo>
                <a:lnTo>
                  <a:pt x="9320" y="461"/>
                </a:lnTo>
                <a:lnTo>
                  <a:pt x="9294" y="430"/>
                </a:lnTo>
                <a:lnTo>
                  <a:pt x="9266" y="399"/>
                </a:lnTo>
                <a:lnTo>
                  <a:pt x="9238" y="370"/>
                </a:lnTo>
                <a:lnTo>
                  <a:pt x="9207" y="341"/>
                </a:lnTo>
                <a:lnTo>
                  <a:pt x="9178" y="313"/>
                </a:lnTo>
                <a:lnTo>
                  <a:pt x="9146" y="287"/>
                </a:lnTo>
                <a:lnTo>
                  <a:pt x="9113" y="261"/>
                </a:lnTo>
                <a:lnTo>
                  <a:pt x="9081" y="237"/>
                </a:lnTo>
                <a:lnTo>
                  <a:pt x="9047" y="213"/>
                </a:lnTo>
                <a:lnTo>
                  <a:pt x="9013" y="191"/>
                </a:lnTo>
                <a:lnTo>
                  <a:pt x="8978" y="170"/>
                </a:lnTo>
                <a:lnTo>
                  <a:pt x="8942" y="150"/>
                </a:lnTo>
                <a:lnTo>
                  <a:pt x="8906" y="131"/>
                </a:lnTo>
                <a:lnTo>
                  <a:pt x="8869" y="114"/>
                </a:lnTo>
                <a:lnTo>
                  <a:pt x="8831" y="98"/>
                </a:lnTo>
                <a:lnTo>
                  <a:pt x="8793" y="82"/>
                </a:lnTo>
                <a:lnTo>
                  <a:pt x="8755" y="68"/>
                </a:lnTo>
                <a:lnTo>
                  <a:pt x="8716" y="56"/>
                </a:lnTo>
                <a:lnTo>
                  <a:pt x="8676" y="44"/>
                </a:lnTo>
                <a:lnTo>
                  <a:pt x="8636" y="34"/>
                </a:lnTo>
                <a:lnTo>
                  <a:pt x="8596" y="25"/>
                </a:lnTo>
                <a:lnTo>
                  <a:pt x="8555" y="18"/>
                </a:lnTo>
                <a:lnTo>
                  <a:pt x="8514" y="12"/>
                </a:lnTo>
                <a:lnTo>
                  <a:pt x="8472" y="6"/>
                </a:lnTo>
                <a:lnTo>
                  <a:pt x="8431" y="2"/>
                </a:lnTo>
                <a:lnTo>
                  <a:pt x="8389" y="0"/>
                </a:lnTo>
                <a:lnTo>
                  <a:pt x="8347" y="0"/>
                </a:lnTo>
                <a:lnTo>
                  <a:pt x="2843" y="0"/>
                </a:lnTo>
                <a:lnTo>
                  <a:pt x="2801" y="0"/>
                </a:lnTo>
                <a:lnTo>
                  <a:pt x="2759" y="2"/>
                </a:lnTo>
                <a:lnTo>
                  <a:pt x="2718" y="6"/>
                </a:lnTo>
                <a:lnTo>
                  <a:pt x="2676" y="12"/>
                </a:lnTo>
                <a:lnTo>
                  <a:pt x="2635" y="18"/>
                </a:lnTo>
                <a:lnTo>
                  <a:pt x="2594" y="25"/>
                </a:lnTo>
                <a:lnTo>
                  <a:pt x="2554" y="34"/>
                </a:lnTo>
                <a:lnTo>
                  <a:pt x="2514" y="44"/>
                </a:lnTo>
                <a:lnTo>
                  <a:pt x="2474" y="56"/>
                </a:lnTo>
                <a:lnTo>
                  <a:pt x="2435" y="68"/>
                </a:lnTo>
                <a:lnTo>
                  <a:pt x="2397" y="82"/>
                </a:lnTo>
                <a:lnTo>
                  <a:pt x="2359" y="98"/>
                </a:lnTo>
                <a:lnTo>
                  <a:pt x="2321" y="114"/>
                </a:lnTo>
                <a:lnTo>
                  <a:pt x="2284" y="131"/>
                </a:lnTo>
                <a:lnTo>
                  <a:pt x="2248" y="150"/>
                </a:lnTo>
                <a:lnTo>
                  <a:pt x="2212" y="170"/>
                </a:lnTo>
                <a:lnTo>
                  <a:pt x="2177" y="191"/>
                </a:lnTo>
                <a:lnTo>
                  <a:pt x="2143" y="213"/>
                </a:lnTo>
                <a:lnTo>
                  <a:pt x="2109" y="237"/>
                </a:lnTo>
                <a:lnTo>
                  <a:pt x="2077" y="261"/>
                </a:lnTo>
                <a:lnTo>
                  <a:pt x="2044" y="287"/>
                </a:lnTo>
                <a:lnTo>
                  <a:pt x="2012" y="313"/>
                </a:lnTo>
                <a:lnTo>
                  <a:pt x="1982" y="341"/>
                </a:lnTo>
                <a:lnTo>
                  <a:pt x="1952" y="370"/>
                </a:lnTo>
                <a:lnTo>
                  <a:pt x="1924" y="399"/>
                </a:lnTo>
                <a:lnTo>
                  <a:pt x="1896" y="430"/>
                </a:lnTo>
                <a:lnTo>
                  <a:pt x="1869" y="461"/>
                </a:lnTo>
                <a:lnTo>
                  <a:pt x="1843" y="494"/>
                </a:lnTo>
                <a:lnTo>
                  <a:pt x="1819" y="527"/>
                </a:lnTo>
                <a:lnTo>
                  <a:pt x="1794" y="562"/>
                </a:lnTo>
                <a:lnTo>
                  <a:pt x="1772" y="597"/>
                </a:lnTo>
                <a:lnTo>
                  <a:pt x="1750" y="634"/>
                </a:lnTo>
                <a:lnTo>
                  <a:pt x="47" y="3594"/>
                </a:lnTo>
                <a:lnTo>
                  <a:pt x="36" y="3617"/>
                </a:lnTo>
                <a:lnTo>
                  <a:pt x="26" y="3639"/>
                </a:lnTo>
                <a:lnTo>
                  <a:pt x="18" y="3662"/>
                </a:lnTo>
                <a:lnTo>
                  <a:pt x="11" y="3684"/>
                </a:lnTo>
                <a:lnTo>
                  <a:pt x="5" y="3708"/>
                </a:lnTo>
                <a:lnTo>
                  <a:pt x="2" y="3730"/>
                </a:lnTo>
                <a:lnTo>
                  <a:pt x="0" y="3754"/>
                </a:lnTo>
                <a:lnTo>
                  <a:pt x="0" y="3776"/>
                </a:lnTo>
                <a:lnTo>
                  <a:pt x="1" y="3799"/>
                </a:lnTo>
                <a:lnTo>
                  <a:pt x="3" y="3821"/>
                </a:lnTo>
                <a:lnTo>
                  <a:pt x="7" y="3844"/>
                </a:lnTo>
                <a:lnTo>
                  <a:pt x="13" y="3865"/>
                </a:lnTo>
                <a:lnTo>
                  <a:pt x="20" y="3887"/>
                </a:lnTo>
                <a:lnTo>
                  <a:pt x="28" y="3907"/>
                </a:lnTo>
                <a:lnTo>
                  <a:pt x="37" y="3928"/>
                </a:lnTo>
                <a:lnTo>
                  <a:pt x="47" y="3947"/>
                </a:lnTo>
                <a:lnTo>
                  <a:pt x="59" y="3967"/>
                </a:lnTo>
                <a:lnTo>
                  <a:pt x="72" y="3985"/>
                </a:lnTo>
                <a:lnTo>
                  <a:pt x="86" y="4002"/>
                </a:lnTo>
                <a:lnTo>
                  <a:pt x="101" y="4019"/>
                </a:lnTo>
                <a:lnTo>
                  <a:pt x="118" y="4034"/>
                </a:lnTo>
                <a:lnTo>
                  <a:pt x="135" y="4048"/>
                </a:lnTo>
                <a:lnTo>
                  <a:pt x="152" y="4063"/>
                </a:lnTo>
                <a:lnTo>
                  <a:pt x="172" y="4075"/>
                </a:lnTo>
                <a:lnTo>
                  <a:pt x="191" y="4086"/>
                </a:lnTo>
                <a:lnTo>
                  <a:pt x="212" y="4095"/>
                </a:lnTo>
                <a:lnTo>
                  <a:pt x="234" y="4105"/>
                </a:lnTo>
                <a:lnTo>
                  <a:pt x="256" y="4111"/>
                </a:lnTo>
                <a:lnTo>
                  <a:pt x="280" y="4117"/>
                </a:lnTo>
                <a:lnTo>
                  <a:pt x="303" y="4121"/>
                </a:lnTo>
                <a:lnTo>
                  <a:pt x="328" y="4123"/>
                </a:lnTo>
                <a:lnTo>
                  <a:pt x="353" y="4124"/>
                </a:lnTo>
                <a:close/>
              </a:path>
            </a:pathLst>
          </a:custGeom>
          <a:solidFill>
            <a:schemeClr val="accent3"/>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7" name="Freeform 7"/>
          <p:cNvSpPr>
            <a:spLocks/>
          </p:cNvSpPr>
          <p:nvPr/>
        </p:nvSpPr>
        <p:spPr bwMode="auto">
          <a:xfrm>
            <a:off x="7946696" y="125144"/>
            <a:ext cx="1967616" cy="1439240"/>
          </a:xfrm>
          <a:custGeom>
            <a:avLst/>
            <a:gdLst>
              <a:gd name="T0" fmla="*/ 4067 w 5988"/>
              <a:gd name="T1" fmla="*/ 622 h 4377"/>
              <a:gd name="T2" fmla="*/ 3969 w 5988"/>
              <a:gd name="T3" fmla="*/ 476 h 4377"/>
              <a:gd name="T4" fmla="*/ 3857 w 5988"/>
              <a:gd name="T5" fmla="*/ 350 h 4377"/>
              <a:gd name="T6" fmla="*/ 3733 w 5988"/>
              <a:gd name="T7" fmla="*/ 244 h 4377"/>
              <a:gd name="T8" fmla="*/ 3597 w 5988"/>
              <a:gd name="T9" fmla="*/ 156 h 4377"/>
              <a:gd name="T10" fmla="*/ 3454 w 5988"/>
              <a:gd name="T11" fmla="*/ 88 h 4377"/>
              <a:gd name="T12" fmla="*/ 3304 w 5988"/>
              <a:gd name="T13" fmla="*/ 39 h 4377"/>
              <a:gd name="T14" fmla="*/ 3150 w 5988"/>
              <a:gd name="T15" fmla="*/ 10 h 4377"/>
              <a:gd name="T16" fmla="*/ 2994 w 5988"/>
              <a:gd name="T17" fmla="*/ 0 h 4377"/>
              <a:gd name="T18" fmla="*/ 2838 w 5988"/>
              <a:gd name="T19" fmla="*/ 10 h 4377"/>
              <a:gd name="T20" fmla="*/ 2684 w 5988"/>
              <a:gd name="T21" fmla="*/ 39 h 4377"/>
              <a:gd name="T22" fmla="*/ 2534 w 5988"/>
              <a:gd name="T23" fmla="*/ 88 h 4377"/>
              <a:gd name="T24" fmla="*/ 2391 w 5988"/>
              <a:gd name="T25" fmla="*/ 156 h 4377"/>
              <a:gd name="T26" fmla="*/ 2255 w 5988"/>
              <a:gd name="T27" fmla="*/ 244 h 4377"/>
              <a:gd name="T28" fmla="*/ 2131 w 5988"/>
              <a:gd name="T29" fmla="*/ 350 h 4377"/>
              <a:gd name="T30" fmla="*/ 2019 w 5988"/>
              <a:gd name="T31" fmla="*/ 476 h 4377"/>
              <a:gd name="T32" fmla="*/ 1921 w 5988"/>
              <a:gd name="T33" fmla="*/ 622 h 4377"/>
              <a:gd name="T34" fmla="*/ 33 w 5988"/>
              <a:gd name="T35" fmla="*/ 3906 h 4377"/>
              <a:gd name="T36" fmla="*/ 16 w 5988"/>
              <a:gd name="T37" fmla="*/ 3948 h 4377"/>
              <a:gd name="T38" fmla="*/ 6 w 5988"/>
              <a:gd name="T39" fmla="*/ 3991 h 4377"/>
              <a:gd name="T40" fmla="*/ 0 w 5988"/>
              <a:gd name="T41" fmla="*/ 4033 h 4377"/>
              <a:gd name="T42" fmla="*/ 1 w 5988"/>
              <a:gd name="T43" fmla="*/ 4076 h 4377"/>
              <a:gd name="T44" fmla="*/ 8 w 5988"/>
              <a:gd name="T45" fmla="*/ 4117 h 4377"/>
              <a:gd name="T46" fmla="*/ 19 w 5988"/>
              <a:gd name="T47" fmla="*/ 4157 h 4377"/>
              <a:gd name="T48" fmla="*/ 34 w 5988"/>
              <a:gd name="T49" fmla="*/ 4194 h 4377"/>
              <a:gd name="T50" fmla="*/ 54 w 5988"/>
              <a:gd name="T51" fmla="*/ 4230 h 4377"/>
              <a:gd name="T52" fmla="*/ 80 w 5988"/>
              <a:gd name="T53" fmla="*/ 4263 h 4377"/>
              <a:gd name="T54" fmla="*/ 109 w 5988"/>
              <a:gd name="T55" fmla="*/ 4293 h 4377"/>
              <a:gd name="T56" fmla="*/ 141 w 5988"/>
              <a:gd name="T57" fmla="*/ 4319 h 4377"/>
              <a:gd name="T58" fmla="*/ 177 w 5988"/>
              <a:gd name="T59" fmla="*/ 4341 h 4377"/>
              <a:gd name="T60" fmla="*/ 217 w 5988"/>
              <a:gd name="T61" fmla="*/ 4358 h 4377"/>
              <a:gd name="T62" fmla="*/ 258 w 5988"/>
              <a:gd name="T63" fmla="*/ 4369 h 4377"/>
              <a:gd name="T64" fmla="*/ 303 w 5988"/>
              <a:gd name="T65" fmla="*/ 4376 h 4377"/>
              <a:gd name="T66" fmla="*/ 5661 w 5988"/>
              <a:gd name="T67" fmla="*/ 4377 h 4377"/>
              <a:gd name="T68" fmla="*/ 5707 w 5988"/>
              <a:gd name="T69" fmla="*/ 4373 h 4377"/>
              <a:gd name="T70" fmla="*/ 5751 w 5988"/>
              <a:gd name="T71" fmla="*/ 4364 h 4377"/>
              <a:gd name="T72" fmla="*/ 5792 w 5988"/>
              <a:gd name="T73" fmla="*/ 4350 h 4377"/>
              <a:gd name="T74" fmla="*/ 5829 w 5988"/>
              <a:gd name="T75" fmla="*/ 4330 h 4377"/>
              <a:gd name="T76" fmla="*/ 5863 w 5988"/>
              <a:gd name="T77" fmla="*/ 4307 h 4377"/>
              <a:gd name="T78" fmla="*/ 5894 w 5988"/>
              <a:gd name="T79" fmla="*/ 4278 h 4377"/>
              <a:gd name="T80" fmla="*/ 5921 w 5988"/>
              <a:gd name="T81" fmla="*/ 4248 h 4377"/>
              <a:gd name="T82" fmla="*/ 5944 w 5988"/>
              <a:gd name="T83" fmla="*/ 4213 h 4377"/>
              <a:gd name="T84" fmla="*/ 5962 w 5988"/>
              <a:gd name="T85" fmla="*/ 4176 h 4377"/>
              <a:gd name="T86" fmla="*/ 5975 w 5988"/>
              <a:gd name="T87" fmla="*/ 4137 h 4377"/>
              <a:gd name="T88" fmla="*/ 5984 w 5988"/>
              <a:gd name="T89" fmla="*/ 4096 h 4377"/>
              <a:gd name="T90" fmla="*/ 5988 w 5988"/>
              <a:gd name="T91" fmla="*/ 4054 h 4377"/>
              <a:gd name="T92" fmla="*/ 5985 w 5988"/>
              <a:gd name="T93" fmla="*/ 4011 h 4377"/>
              <a:gd name="T94" fmla="*/ 5978 w 5988"/>
              <a:gd name="T95" fmla="*/ 3969 h 4377"/>
              <a:gd name="T96" fmla="*/ 5964 w 5988"/>
              <a:gd name="T97" fmla="*/ 3926 h 4377"/>
              <a:gd name="T98" fmla="*/ 5944 w 5988"/>
              <a:gd name="T99" fmla="*/ 3885 h 4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88" h="4377">
                <a:moveTo>
                  <a:pt x="5944" y="3885"/>
                </a:moveTo>
                <a:lnTo>
                  <a:pt x="4067" y="622"/>
                </a:lnTo>
                <a:lnTo>
                  <a:pt x="4020" y="546"/>
                </a:lnTo>
                <a:lnTo>
                  <a:pt x="3969" y="476"/>
                </a:lnTo>
                <a:lnTo>
                  <a:pt x="3915" y="410"/>
                </a:lnTo>
                <a:lnTo>
                  <a:pt x="3857" y="350"/>
                </a:lnTo>
                <a:lnTo>
                  <a:pt x="3796" y="294"/>
                </a:lnTo>
                <a:lnTo>
                  <a:pt x="3733" y="244"/>
                </a:lnTo>
                <a:lnTo>
                  <a:pt x="3667" y="196"/>
                </a:lnTo>
                <a:lnTo>
                  <a:pt x="3597" y="156"/>
                </a:lnTo>
                <a:lnTo>
                  <a:pt x="3527" y="119"/>
                </a:lnTo>
                <a:lnTo>
                  <a:pt x="3454" y="88"/>
                </a:lnTo>
                <a:lnTo>
                  <a:pt x="3379" y="60"/>
                </a:lnTo>
                <a:lnTo>
                  <a:pt x="3304" y="39"/>
                </a:lnTo>
                <a:lnTo>
                  <a:pt x="3227" y="21"/>
                </a:lnTo>
                <a:lnTo>
                  <a:pt x="3150" y="10"/>
                </a:lnTo>
                <a:lnTo>
                  <a:pt x="3072" y="2"/>
                </a:lnTo>
                <a:lnTo>
                  <a:pt x="2994" y="0"/>
                </a:lnTo>
                <a:lnTo>
                  <a:pt x="2916" y="2"/>
                </a:lnTo>
                <a:lnTo>
                  <a:pt x="2838" y="10"/>
                </a:lnTo>
                <a:lnTo>
                  <a:pt x="2761" y="21"/>
                </a:lnTo>
                <a:lnTo>
                  <a:pt x="2684" y="39"/>
                </a:lnTo>
                <a:lnTo>
                  <a:pt x="2608" y="60"/>
                </a:lnTo>
                <a:lnTo>
                  <a:pt x="2534" y="88"/>
                </a:lnTo>
                <a:lnTo>
                  <a:pt x="2461" y="119"/>
                </a:lnTo>
                <a:lnTo>
                  <a:pt x="2391" y="156"/>
                </a:lnTo>
                <a:lnTo>
                  <a:pt x="2321" y="196"/>
                </a:lnTo>
                <a:lnTo>
                  <a:pt x="2255" y="244"/>
                </a:lnTo>
                <a:lnTo>
                  <a:pt x="2191" y="294"/>
                </a:lnTo>
                <a:lnTo>
                  <a:pt x="2131" y="350"/>
                </a:lnTo>
                <a:lnTo>
                  <a:pt x="2073" y="410"/>
                </a:lnTo>
                <a:lnTo>
                  <a:pt x="2019" y="476"/>
                </a:lnTo>
                <a:lnTo>
                  <a:pt x="1968" y="546"/>
                </a:lnTo>
                <a:lnTo>
                  <a:pt x="1921" y="622"/>
                </a:lnTo>
                <a:lnTo>
                  <a:pt x="44" y="3885"/>
                </a:lnTo>
                <a:lnTo>
                  <a:pt x="33" y="3906"/>
                </a:lnTo>
                <a:lnTo>
                  <a:pt x="24" y="3926"/>
                </a:lnTo>
                <a:lnTo>
                  <a:pt x="16" y="3948"/>
                </a:lnTo>
                <a:lnTo>
                  <a:pt x="10" y="3969"/>
                </a:lnTo>
                <a:lnTo>
                  <a:pt x="6" y="3991"/>
                </a:lnTo>
                <a:lnTo>
                  <a:pt x="3" y="4011"/>
                </a:lnTo>
                <a:lnTo>
                  <a:pt x="0" y="4033"/>
                </a:lnTo>
                <a:lnTo>
                  <a:pt x="0" y="4054"/>
                </a:lnTo>
                <a:lnTo>
                  <a:pt x="1" y="4076"/>
                </a:lnTo>
                <a:lnTo>
                  <a:pt x="4" y="4096"/>
                </a:lnTo>
                <a:lnTo>
                  <a:pt x="8" y="4117"/>
                </a:lnTo>
                <a:lnTo>
                  <a:pt x="12" y="4137"/>
                </a:lnTo>
                <a:lnTo>
                  <a:pt x="19" y="4157"/>
                </a:lnTo>
                <a:lnTo>
                  <a:pt x="26" y="4176"/>
                </a:lnTo>
                <a:lnTo>
                  <a:pt x="34" y="4194"/>
                </a:lnTo>
                <a:lnTo>
                  <a:pt x="44" y="4213"/>
                </a:lnTo>
                <a:lnTo>
                  <a:pt x="54" y="4230"/>
                </a:lnTo>
                <a:lnTo>
                  <a:pt x="67" y="4248"/>
                </a:lnTo>
                <a:lnTo>
                  <a:pt x="80" y="4263"/>
                </a:lnTo>
                <a:lnTo>
                  <a:pt x="94" y="4278"/>
                </a:lnTo>
                <a:lnTo>
                  <a:pt x="109" y="4293"/>
                </a:lnTo>
                <a:lnTo>
                  <a:pt x="125" y="4307"/>
                </a:lnTo>
                <a:lnTo>
                  <a:pt x="141" y="4319"/>
                </a:lnTo>
                <a:lnTo>
                  <a:pt x="158" y="4330"/>
                </a:lnTo>
                <a:lnTo>
                  <a:pt x="177" y="4341"/>
                </a:lnTo>
                <a:lnTo>
                  <a:pt x="196" y="4350"/>
                </a:lnTo>
                <a:lnTo>
                  <a:pt x="217" y="4358"/>
                </a:lnTo>
                <a:lnTo>
                  <a:pt x="237" y="4364"/>
                </a:lnTo>
                <a:lnTo>
                  <a:pt x="258" y="4369"/>
                </a:lnTo>
                <a:lnTo>
                  <a:pt x="281" y="4373"/>
                </a:lnTo>
                <a:lnTo>
                  <a:pt x="303" y="4376"/>
                </a:lnTo>
                <a:lnTo>
                  <a:pt x="327" y="4377"/>
                </a:lnTo>
                <a:lnTo>
                  <a:pt x="5661" y="4377"/>
                </a:lnTo>
                <a:lnTo>
                  <a:pt x="5685" y="4376"/>
                </a:lnTo>
                <a:lnTo>
                  <a:pt x="5707" y="4373"/>
                </a:lnTo>
                <a:lnTo>
                  <a:pt x="5730" y="4369"/>
                </a:lnTo>
                <a:lnTo>
                  <a:pt x="5751" y="4364"/>
                </a:lnTo>
                <a:lnTo>
                  <a:pt x="5771" y="4358"/>
                </a:lnTo>
                <a:lnTo>
                  <a:pt x="5792" y="4350"/>
                </a:lnTo>
                <a:lnTo>
                  <a:pt x="5810" y="4341"/>
                </a:lnTo>
                <a:lnTo>
                  <a:pt x="5829" y="4330"/>
                </a:lnTo>
                <a:lnTo>
                  <a:pt x="5847" y="4319"/>
                </a:lnTo>
                <a:lnTo>
                  <a:pt x="5863" y="4307"/>
                </a:lnTo>
                <a:lnTo>
                  <a:pt x="5879" y="4293"/>
                </a:lnTo>
                <a:lnTo>
                  <a:pt x="5894" y="4278"/>
                </a:lnTo>
                <a:lnTo>
                  <a:pt x="5908" y="4263"/>
                </a:lnTo>
                <a:lnTo>
                  <a:pt x="5921" y="4248"/>
                </a:lnTo>
                <a:lnTo>
                  <a:pt x="5932" y="4230"/>
                </a:lnTo>
                <a:lnTo>
                  <a:pt x="5944" y="4213"/>
                </a:lnTo>
                <a:lnTo>
                  <a:pt x="5954" y="4194"/>
                </a:lnTo>
                <a:lnTo>
                  <a:pt x="5962" y="4176"/>
                </a:lnTo>
                <a:lnTo>
                  <a:pt x="5969" y="4157"/>
                </a:lnTo>
                <a:lnTo>
                  <a:pt x="5975" y="4137"/>
                </a:lnTo>
                <a:lnTo>
                  <a:pt x="5980" y="4117"/>
                </a:lnTo>
                <a:lnTo>
                  <a:pt x="5984" y="4096"/>
                </a:lnTo>
                <a:lnTo>
                  <a:pt x="5987" y="4076"/>
                </a:lnTo>
                <a:lnTo>
                  <a:pt x="5988" y="4054"/>
                </a:lnTo>
                <a:lnTo>
                  <a:pt x="5988" y="4033"/>
                </a:lnTo>
                <a:lnTo>
                  <a:pt x="5985" y="4011"/>
                </a:lnTo>
                <a:lnTo>
                  <a:pt x="5982" y="3991"/>
                </a:lnTo>
                <a:lnTo>
                  <a:pt x="5978" y="3969"/>
                </a:lnTo>
                <a:lnTo>
                  <a:pt x="5972" y="3948"/>
                </a:lnTo>
                <a:lnTo>
                  <a:pt x="5964" y="3926"/>
                </a:lnTo>
                <a:lnTo>
                  <a:pt x="5955" y="3906"/>
                </a:lnTo>
                <a:lnTo>
                  <a:pt x="5944" y="3885"/>
                </a:lnTo>
                <a:close/>
              </a:path>
            </a:pathLst>
          </a:custGeom>
          <a:solidFill>
            <a:schemeClr val="accent4"/>
          </a:solidFill>
          <a:ln>
            <a:noFill/>
          </a:ln>
        </p:spPr>
        <p:txBody>
          <a:bodyPr vert="horz" wrap="square" lIns="60951" tIns="30475" rIns="60951" bIns="30475" numCol="1" anchor="t" anchorCtr="0" compatLnSpc="1">
            <a:prstTxWarp prst="textNoShape">
              <a:avLst/>
            </a:prstTxWarp>
          </a:bodyPr>
          <a:lstStyle/>
          <a:p>
            <a:endParaRPr lang="en-US" sz="1200">
              <a:latin typeface="Calibri" panose="020F0502020204030204" pitchFamily="34" charset="0"/>
              <a:cs typeface="Calibri" panose="020F0502020204030204" pitchFamily="34" charset="0"/>
            </a:endParaRPr>
          </a:p>
        </p:txBody>
      </p:sp>
      <p:sp>
        <p:nvSpPr>
          <p:cNvPr id="50" name="TextBox 49"/>
          <p:cNvSpPr txBox="1"/>
          <p:nvPr/>
        </p:nvSpPr>
        <p:spPr>
          <a:xfrm>
            <a:off x="8309236" y="3733376"/>
            <a:ext cx="1242533"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Roboto Black" panose="02000000000000000000" pitchFamily="2" charset="0"/>
                <a:cs typeface="Calibri" panose="020F0502020204030204" pitchFamily="34" charset="0"/>
              </a:rPr>
              <a:t>PGY1</a:t>
            </a:r>
            <a:endParaRPr lang="ru-RU" sz="2200"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56" name="Freeform: Shape 111"/>
          <p:cNvSpPr/>
          <p:nvPr/>
        </p:nvSpPr>
        <p:spPr>
          <a:xfrm>
            <a:off x="668436" y="818698"/>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63" name="TextBox 62"/>
          <p:cNvSpPr txBox="1"/>
          <p:nvPr/>
        </p:nvSpPr>
        <p:spPr>
          <a:xfrm>
            <a:off x="1177063" y="3287099"/>
            <a:ext cx="5506573" cy="13234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latin typeface="Calibri"/>
                <a:ea typeface="Merriweather Bold" panose="02060503050406030704" pitchFamily="18" charset="-52"/>
                <a:cs typeface="Calibri"/>
              </a:rPr>
              <a:t>Health Equity selective – 1 </a:t>
            </a:r>
            <a:r>
              <a:rPr lang="en-US" sz="2000" err="1">
                <a:latin typeface="Calibri"/>
                <a:ea typeface="Merriweather Bold" panose="02060503050406030704" pitchFamily="18" charset="-52"/>
                <a:cs typeface="Calibri"/>
              </a:rPr>
              <a:t>mo</a:t>
            </a:r>
            <a:r>
              <a:rPr lang="en-US" sz="2000">
                <a:latin typeface="Calibri"/>
                <a:ea typeface="Merriweather Bold" panose="02060503050406030704" pitchFamily="18" charset="-52"/>
                <a:cs typeface="Calibri"/>
              </a:rPr>
              <a:t> Spring</a:t>
            </a:r>
          </a:p>
          <a:p>
            <a:pPr marL="285750" indent="-285750">
              <a:buFont typeface="Arial" panose="020B0604020202020204" pitchFamily="34" charset="0"/>
              <a:buChar char="•"/>
            </a:pPr>
            <a:r>
              <a:rPr lang="en-US" sz="2000">
                <a:latin typeface="Calibri"/>
                <a:ea typeface="Merriweather Bold" panose="02060503050406030704" pitchFamily="18" charset="-52"/>
                <a:cs typeface="Calibri"/>
              </a:rPr>
              <a:t>Online Course at JHBSPH Local and Global Best Practices in Health Equity Research Methods</a:t>
            </a:r>
          </a:p>
          <a:p>
            <a:pPr marL="285750" indent="-285750">
              <a:buFont typeface="Arial" panose="020B0604020202020204" pitchFamily="34" charset="0"/>
              <a:buChar char="•"/>
            </a:pPr>
            <a:r>
              <a:rPr lang="en-US" sz="2000">
                <a:latin typeface="Calibri"/>
                <a:ea typeface="Merriweather Bold" panose="02060503050406030704" pitchFamily="18" charset="-52"/>
                <a:cs typeface="Calibri"/>
              </a:rPr>
              <a:t>Choose capstone project topic</a:t>
            </a:r>
          </a:p>
        </p:txBody>
      </p:sp>
      <p:sp>
        <p:nvSpPr>
          <p:cNvPr id="64" name="Freeform: Shape 111"/>
          <p:cNvSpPr/>
          <p:nvPr/>
        </p:nvSpPr>
        <p:spPr>
          <a:xfrm>
            <a:off x="668436" y="3976609"/>
            <a:ext cx="405489" cy="40548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8CB006EB-922B-4A43-9A00-065FC02FBB3D}"/>
              </a:ext>
            </a:extLst>
          </p:cNvPr>
          <p:cNvSpPr txBox="1"/>
          <p:nvPr/>
        </p:nvSpPr>
        <p:spPr>
          <a:xfrm>
            <a:off x="7491001" y="2233725"/>
            <a:ext cx="2879002"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Roboto Black" panose="02000000000000000000" pitchFamily="2" charset="0"/>
                <a:cs typeface="Calibri" panose="020F0502020204030204" pitchFamily="34" charset="0"/>
              </a:rPr>
              <a:t>PGY2</a:t>
            </a:r>
            <a:endParaRPr lang="ru-RU" sz="2200"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29" name="TextBox 28">
            <a:extLst>
              <a:ext uri="{FF2B5EF4-FFF2-40B4-BE49-F238E27FC236}">
                <a16:creationId xmlns:a16="http://schemas.microsoft.com/office/drawing/2014/main" id="{3F496645-710C-6048-ADA1-A163C884AD6E}"/>
              </a:ext>
            </a:extLst>
          </p:cNvPr>
          <p:cNvSpPr txBox="1"/>
          <p:nvPr/>
        </p:nvSpPr>
        <p:spPr>
          <a:xfrm>
            <a:off x="7491001" y="706642"/>
            <a:ext cx="2879002"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Roboto Black" panose="02000000000000000000" pitchFamily="2" charset="0"/>
                <a:cs typeface="Calibri" panose="020F0502020204030204" pitchFamily="34" charset="0"/>
              </a:rPr>
              <a:t>PGY3</a:t>
            </a:r>
            <a:endParaRPr lang="ru-RU" sz="2200" b="1">
              <a:solidFill>
                <a:schemeClr val="bg1"/>
              </a:solidFill>
              <a:latin typeface="Calibri" panose="020F0502020204030204" pitchFamily="34" charset="0"/>
              <a:ea typeface="Roboto Black" panose="02000000000000000000" pitchFamily="2" charset="0"/>
              <a:cs typeface="Calibri" panose="020F0502020204030204" pitchFamily="34" charset="0"/>
            </a:endParaRPr>
          </a:p>
        </p:txBody>
      </p:sp>
      <p:sp>
        <p:nvSpPr>
          <p:cNvPr id="30" name="TextBox 29">
            <a:extLst>
              <a:ext uri="{FF2B5EF4-FFF2-40B4-BE49-F238E27FC236}">
                <a16:creationId xmlns:a16="http://schemas.microsoft.com/office/drawing/2014/main" id="{6EB9F74F-1A96-5C47-9432-CBDE020C92B5}"/>
              </a:ext>
            </a:extLst>
          </p:cNvPr>
          <p:cNvSpPr txBox="1"/>
          <p:nvPr/>
        </p:nvSpPr>
        <p:spPr>
          <a:xfrm>
            <a:off x="1257842" y="1880370"/>
            <a:ext cx="4931259" cy="13234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latin typeface="Calibri"/>
                <a:ea typeface="Merriweather Bold" panose="02060503050406030704" pitchFamily="18" charset="-52"/>
                <a:cs typeface="Calibri"/>
              </a:rPr>
              <a:t>1-2 months of elective time dedicated to Health Equity individualized learning plan</a:t>
            </a:r>
          </a:p>
          <a:p>
            <a:pPr marL="285750" indent="-285750">
              <a:buFont typeface="Arial" panose="020B0604020202020204" pitchFamily="34" charset="0"/>
              <a:buChar char="•"/>
            </a:pPr>
            <a:r>
              <a:rPr lang="en-US" sz="2000">
                <a:latin typeface="Calibri"/>
                <a:ea typeface="Merriweather Bold" panose="02060503050406030704" pitchFamily="18" charset="-52"/>
                <a:cs typeface="Calibri"/>
              </a:rPr>
              <a:t>Begin capstone project</a:t>
            </a:r>
          </a:p>
          <a:p>
            <a:pPr marL="285750" indent="-285750">
              <a:buFont typeface="Arial" panose="020B0604020202020204" pitchFamily="34" charset="0"/>
              <a:buChar char="•"/>
            </a:pPr>
            <a:r>
              <a:rPr lang="en-US" sz="2000">
                <a:latin typeface="Calibri"/>
                <a:ea typeface="Merriweather Bold" panose="02060503050406030704" pitchFamily="18" charset="-52"/>
                <a:cs typeface="Calibri"/>
              </a:rPr>
              <a:t>Global Health Equity Elective- 2 weeks</a:t>
            </a:r>
            <a:endParaRPr lang="en-US" sz="2000">
              <a:latin typeface="Calibri" panose="020F0502020204030204" pitchFamily="34" charset="0"/>
              <a:ea typeface="Merriweather Bold" panose="02060503050406030704" pitchFamily="18" charset="-52"/>
              <a:cs typeface="Calibri" panose="020F0502020204030204" pitchFamily="34" charset="0"/>
            </a:endParaRPr>
          </a:p>
        </p:txBody>
      </p:sp>
      <p:sp>
        <p:nvSpPr>
          <p:cNvPr id="31" name="TextBox 30">
            <a:extLst>
              <a:ext uri="{FF2B5EF4-FFF2-40B4-BE49-F238E27FC236}">
                <a16:creationId xmlns:a16="http://schemas.microsoft.com/office/drawing/2014/main" id="{156084FB-06D9-824A-9416-4E76A5BF7092}"/>
              </a:ext>
            </a:extLst>
          </p:cNvPr>
          <p:cNvSpPr txBox="1"/>
          <p:nvPr/>
        </p:nvSpPr>
        <p:spPr>
          <a:xfrm>
            <a:off x="1257842" y="383873"/>
            <a:ext cx="5506573" cy="132343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1-2 months of elective time dedicated to Health Equity individualized learning plan</a:t>
            </a:r>
          </a:p>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Complete capstone project</a:t>
            </a:r>
          </a:p>
          <a:p>
            <a:pPr marL="285750" indent="-285750">
              <a:buFont typeface="Arial" panose="020B0604020202020204" pitchFamily="34" charset="0"/>
              <a:buChar char="•"/>
            </a:pPr>
            <a:r>
              <a:rPr lang="en-US" sz="2000">
                <a:latin typeface="Calibri" panose="020F0502020204030204" pitchFamily="34" charset="0"/>
                <a:ea typeface="Merriweather Bold" panose="02060503050406030704" pitchFamily="18" charset="-52"/>
                <a:cs typeface="Calibri" panose="020F0502020204030204" pitchFamily="34" charset="0"/>
              </a:rPr>
              <a:t>Attend national meeting</a:t>
            </a:r>
            <a:endParaRPr lang="ru-RU" sz="2000">
              <a:latin typeface="Calibri" panose="020F0502020204030204" pitchFamily="34" charset="0"/>
              <a:ea typeface="Merriweather Bold" panose="02060503050406030704" pitchFamily="18" charset="-52"/>
              <a:cs typeface="Calibri" panose="020F0502020204030204" pitchFamily="34" charset="0"/>
            </a:endParaRPr>
          </a:p>
        </p:txBody>
      </p:sp>
      <p:sp>
        <p:nvSpPr>
          <p:cNvPr id="25" name="TextBox 24">
            <a:extLst>
              <a:ext uri="{FF2B5EF4-FFF2-40B4-BE49-F238E27FC236}">
                <a16:creationId xmlns:a16="http://schemas.microsoft.com/office/drawing/2014/main" id="{B563B397-ABFB-9340-BBD7-7105E066F553}"/>
              </a:ext>
            </a:extLst>
          </p:cNvPr>
          <p:cNvSpPr txBox="1"/>
          <p:nvPr/>
        </p:nvSpPr>
        <p:spPr>
          <a:xfrm>
            <a:off x="168939" y="4610123"/>
            <a:ext cx="2301912" cy="646331"/>
          </a:xfrm>
          <a:prstGeom prst="rect">
            <a:avLst/>
          </a:prstGeom>
          <a:noFill/>
        </p:spPr>
        <p:txBody>
          <a:bodyPr wrap="none" rtlCol="0">
            <a:spAutoFit/>
          </a:bodyPr>
          <a:lstStyle/>
          <a:p>
            <a:r>
              <a:rPr lang="en-US"/>
              <a:t>Throughout residency:</a:t>
            </a:r>
          </a:p>
          <a:p>
            <a:endParaRPr lang="en-US"/>
          </a:p>
        </p:txBody>
      </p:sp>
      <p:sp>
        <p:nvSpPr>
          <p:cNvPr id="26" name="TextBox 25">
            <a:extLst>
              <a:ext uri="{FF2B5EF4-FFF2-40B4-BE49-F238E27FC236}">
                <a16:creationId xmlns:a16="http://schemas.microsoft.com/office/drawing/2014/main" id="{590701F9-DAB5-8049-A49F-305081DA6EAD}"/>
              </a:ext>
            </a:extLst>
          </p:cNvPr>
          <p:cNvSpPr txBox="1"/>
          <p:nvPr/>
        </p:nvSpPr>
        <p:spPr>
          <a:xfrm>
            <a:off x="260555" y="5077099"/>
            <a:ext cx="2349522" cy="1077218"/>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t>Center for Equity</a:t>
            </a:r>
          </a:p>
          <a:p>
            <a:pPr algn="ctr"/>
            <a:r>
              <a:rPr lang="en-US" sz="1600"/>
              <a:t>Longitudinal Social Determinants </a:t>
            </a:r>
          </a:p>
          <a:p>
            <a:pPr algn="ctr"/>
            <a:r>
              <a:rPr lang="en-US" sz="1600"/>
              <a:t>of Health Curriculum</a:t>
            </a:r>
          </a:p>
        </p:txBody>
      </p:sp>
      <p:sp>
        <p:nvSpPr>
          <p:cNvPr id="27" name="TextBox 26">
            <a:extLst>
              <a:ext uri="{FF2B5EF4-FFF2-40B4-BE49-F238E27FC236}">
                <a16:creationId xmlns:a16="http://schemas.microsoft.com/office/drawing/2014/main" id="{461324CE-87F4-DD42-ABCB-558658C6111E}"/>
              </a:ext>
            </a:extLst>
          </p:cNvPr>
          <p:cNvSpPr txBox="1"/>
          <p:nvPr/>
        </p:nvSpPr>
        <p:spPr>
          <a:xfrm>
            <a:off x="2813459" y="5270549"/>
            <a:ext cx="1839855" cy="584775"/>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t>Meetings with </a:t>
            </a:r>
          </a:p>
          <a:p>
            <a:pPr algn="ctr"/>
            <a:r>
              <a:rPr lang="en-US" sz="1600"/>
              <a:t>Content Experts</a:t>
            </a:r>
          </a:p>
        </p:txBody>
      </p:sp>
      <p:sp>
        <p:nvSpPr>
          <p:cNvPr id="32" name="TextBox 31">
            <a:extLst>
              <a:ext uri="{FF2B5EF4-FFF2-40B4-BE49-F238E27FC236}">
                <a16:creationId xmlns:a16="http://schemas.microsoft.com/office/drawing/2014/main" id="{48C84F11-C881-1D4A-B64E-38AAA4089BC2}"/>
              </a:ext>
            </a:extLst>
          </p:cNvPr>
          <p:cNvSpPr txBox="1"/>
          <p:nvPr/>
        </p:nvSpPr>
        <p:spPr>
          <a:xfrm>
            <a:off x="4944083" y="5077099"/>
            <a:ext cx="2614142" cy="1077218"/>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t>Urban Health </a:t>
            </a:r>
          </a:p>
          <a:p>
            <a:pPr algn="ctr"/>
            <a:r>
              <a:rPr lang="en-US" sz="1600"/>
              <a:t>Academic Half Days</a:t>
            </a:r>
          </a:p>
          <a:p>
            <a:pPr algn="ctr"/>
            <a:r>
              <a:rPr lang="en-US" sz="1600"/>
              <a:t>Noon Conf Once/Month</a:t>
            </a:r>
          </a:p>
          <a:p>
            <a:pPr algn="ctr"/>
            <a:r>
              <a:rPr lang="en-US" sz="1600"/>
              <a:t>JC and Book Club</a:t>
            </a:r>
          </a:p>
        </p:txBody>
      </p:sp>
      <p:sp>
        <p:nvSpPr>
          <p:cNvPr id="33" name="TextBox 32">
            <a:extLst>
              <a:ext uri="{FF2B5EF4-FFF2-40B4-BE49-F238E27FC236}">
                <a16:creationId xmlns:a16="http://schemas.microsoft.com/office/drawing/2014/main" id="{1CF1C452-367F-ED47-8DA3-5964AF328157}"/>
              </a:ext>
            </a:extLst>
          </p:cNvPr>
          <p:cNvSpPr txBox="1"/>
          <p:nvPr/>
        </p:nvSpPr>
        <p:spPr>
          <a:xfrm>
            <a:off x="7848994" y="5074140"/>
            <a:ext cx="1932521" cy="830997"/>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1600"/>
              <a:t>Serve on Health Equity Track Advisory Board</a:t>
            </a:r>
          </a:p>
        </p:txBody>
      </p:sp>
      <p:sp>
        <p:nvSpPr>
          <p:cNvPr id="34" name="TextBox 33">
            <a:extLst>
              <a:ext uri="{FF2B5EF4-FFF2-40B4-BE49-F238E27FC236}">
                <a16:creationId xmlns:a16="http://schemas.microsoft.com/office/drawing/2014/main" id="{9A85071E-2774-004C-BDA4-90B370C8EF04}"/>
              </a:ext>
            </a:extLst>
          </p:cNvPr>
          <p:cNvSpPr txBox="1"/>
          <p:nvPr/>
        </p:nvSpPr>
        <p:spPr>
          <a:xfrm>
            <a:off x="10031457" y="4933288"/>
            <a:ext cx="1821997" cy="1323439"/>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t>Scholarship</a:t>
            </a:r>
          </a:p>
          <a:p>
            <a:pPr algn="ctr"/>
            <a:r>
              <a:rPr lang="en-US" sz="1600"/>
              <a:t>Half-days</a:t>
            </a:r>
          </a:p>
          <a:p>
            <a:pPr algn="ctr"/>
            <a:r>
              <a:rPr lang="en-US" sz="1600"/>
              <a:t>Elec, ED</a:t>
            </a:r>
          </a:p>
          <a:p>
            <a:pPr algn="ctr"/>
            <a:r>
              <a:rPr lang="en-US" sz="1600"/>
              <a:t>Avg 6 per 6 </a:t>
            </a:r>
            <a:r>
              <a:rPr lang="en-US" sz="1600" err="1"/>
              <a:t>mo</a:t>
            </a:r>
            <a:r>
              <a:rPr lang="en-US" sz="1600"/>
              <a:t> starting after Jan</a:t>
            </a:r>
          </a:p>
        </p:txBody>
      </p:sp>
    </p:spTree>
    <p:extLst>
      <p:ext uri="{BB962C8B-B14F-4D97-AF65-F5344CB8AC3E}">
        <p14:creationId xmlns:p14="http://schemas.microsoft.com/office/powerpoint/2010/main" val="411762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6" grpId="0" animBg="1"/>
      <p:bldP spid="63" grpId="0"/>
      <p:bldP spid="64" grpId="0" animBg="1"/>
      <p:bldP spid="30" grpId="0"/>
      <p:bldP spid="31" grpId="0"/>
      <p:bldP spid="25" grpId="0"/>
      <p:bldP spid="26" grpId="0" animBg="1"/>
      <p:bldP spid="27" grpId="0" animBg="1"/>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F00AEE-431D-494F-88C1-EC58DFF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DAB6AAC-029F-41DE-BE2F-A9D439D2C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48CAA1E7-B772-4FC1-9062-39237998D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C90B2FC-5754-43E9-B9FA-D0B9A6B20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6ACAF-EC51-4896-BEC1-9CE3342A4CF4}"/>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pPr algn="ctr"/>
            <a:r>
              <a:rPr lang="en-US" sz="6000" b="1">
                <a:solidFill>
                  <a:schemeClr val="tx1">
                    <a:lumMod val="85000"/>
                    <a:lumOff val="15000"/>
                  </a:schemeClr>
                </a:solidFill>
                <a:cs typeface="Calibri Light"/>
              </a:rPr>
              <a:t>Community Engagement Experiences</a:t>
            </a:r>
            <a:r>
              <a:rPr lang="en-US" sz="6000">
                <a:solidFill>
                  <a:schemeClr val="tx1">
                    <a:lumMod val="85000"/>
                    <a:lumOff val="15000"/>
                  </a:schemeClr>
                </a:solidFill>
                <a:cs typeface="Calibri Light"/>
              </a:rPr>
              <a:t> </a:t>
            </a:r>
          </a:p>
        </p:txBody>
      </p:sp>
      <p:pic>
        <p:nvPicPr>
          <p:cNvPr id="4" name="Picture 4" descr="A picture containing text, indoor&#10;&#10;Description automatically generated">
            <a:extLst>
              <a:ext uri="{FF2B5EF4-FFF2-40B4-BE49-F238E27FC236}">
                <a16:creationId xmlns:a16="http://schemas.microsoft.com/office/drawing/2014/main" id="{246BC1AB-7C78-49A2-AA8A-2F7D8149FDC6}"/>
              </a:ext>
            </a:extLst>
          </p:cNvPr>
          <p:cNvPicPr>
            <a:picLocks noChangeAspect="1"/>
          </p:cNvPicPr>
          <p:nvPr/>
        </p:nvPicPr>
        <p:blipFill>
          <a:blip r:embed="rId2"/>
          <a:stretch>
            <a:fillRect/>
          </a:stretch>
        </p:blipFill>
        <p:spPr>
          <a:xfrm rot="5400000">
            <a:off x="490482" y="1090422"/>
            <a:ext cx="3602736" cy="2702052"/>
          </a:xfrm>
          <a:prstGeom prst="rect">
            <a:avLst/>
          </a:prstGeom>
        </p:spPr>
      </p:pic>
      <p:sp>
        <p:nvSpPr>
          <p:cNvPr id="19" name="Rectangle 18">
            <a:extLst>
              <a:ext uri="{FF2B5EF4-FFF2-40B4-BE49-F238E27FC236}">
                <a16:creationId xmlns:a16="http://schemas.microsoft.com/office/drawing/2014/main" id="{9C047C1F-3D26-4A7E-9062-9190DB1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solidFill>
            <a:srgbClr val="C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people posing for a photo in front of a store&#10;&#10;Description automatically generated">
            <a:extLst>
              <a:ext uri="{FF2B5EF4-FFF2-40B4-BE49-F238E27FC236}">
                <a16:creationId xmlns:a16="http://schemas.microsoft.com/office/drawing/2014/main" id="{7029C675-624D-46A8-AF53-3FF00A2EB578}"/>
              </a:ext>
            </a:extLst>
          </p:cNvPr>
          <p:cNvPicPr>
            <a:picLocks noChangeAspect="1"/>
          </p:cNvPicPr>
          <p:nvPr/>
        </p:nvPicPr>
        <p:blipFill>
          <a:blip r:embed="rId3"/>
          <a:stretch>
            <a:fillRect/>
          </a:stretch>
        </p:blipFill>
        <p:spPr>
          <a:xfrm>
            <a:off x="4432872" y="1199154"/>
            <a:ext cx="3312785" cy="2484588"/>
          </a:xfrm>
          <a:prstGeom prst="rect">
            <a:avLst/>
          </a:prstGeom>
        </p:spPr>
      </p:pic>
      <p:sp>
        <p:nvSpPr>
          <p:cNvPr id="21" name="Rectangle 20">
            <a:extLst>
              <a:ext uri="{FF2B5EF4-FFF2-40B4-BE49-F238E27FC236}">
                <a16:creationId xmlns:a16="http://schemas.microsoft.com/office/drawing/2014/main" id="{0BC35EC2-C14F-497A-9E1C-D9E83016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solidFill>
            <a:srgbClr val="C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9B7488F6-3149-441A-9BB1-393FC6005A7A}"/>
              </a:ext>
            </a:extLst>
          </p:cNvPr>
          <p:cNvPicPr>
            <a:picLocks noChangeAspect="1"/>
          </p:cNvPicPr>
          <p:nvPr/>
        </p:nvPicPr>
        <p:blipFill>
          <a:blip r:embed="rId4"/>
          <a:stretch>
            <a:fillRect/>
          </a:stretch>
        </p:blipFill>
        <p:spPr>
          <a:xfrm>
            <a:off x="8230289" y="1199154"/>
            <a:ext cx="3312784" cy="2484588"/>
          </a:xfrm>
          <a:prstGeom prst="rect">
            <a:avLst/>
          </a:prstGeom>
        </p:spPr>
      </p:pic>
      <p:cxnSp>
        <p:nvCxnSpPr>
          <p:cNvPr id="23" name="Straight Connector 22">
            <a:extLst>
              <a:ext uri="{FF2B5EF4-FFF2-40B4-BE49-F238E27FC236}">
                <a16:creationId xmlns:a16="http://schemas.microsoft.com/office/drawing/2014/main" id="{F79AE2A0-0689-4CEA-B92C-1F56FAD69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25B651D-AB52-44B4-9F7B-DC23F5A7E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CA8E2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B2857A16-A25E-49D3-A064-B19068C5A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93528"/>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717478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2270</Words>
  <Application>Microsoft Office PowerPoint</Application>
  <PresentationFormat>Widescreen</PresentationFormat>
  <Paragraphs>222</Paragraphs>
  <Slides>29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AGaramondPro</vt:lpstr>
      <vt:lpstr>Arial</vt:lpstr>
      <vt:lpstr>Calibri</vt:lpstr>
      <vt:lpstr>Calibri Light</vt:lpstr>
      <vt:lpstr>Courier New</vt:lpstr>
      <vt:lpstr>Retrospect</vt:lpstr>
      <vt:lpstr>The Harriet Lane Pediatric Residency Program Health Equity and Advocacy Track   </vt:lpstr>
      <vt:lpstr>PowerPoint Presentation</vt:lpstr>
      <vt:lpstr>PowerPoint Presentation</vt:lpstr>
      <vt:lpstr>Hopkins Pediatric  Health Equity &amp; Advocacy Track</vt:lpstr>
      <vt:lpstr>Hopkins Pediatric Health Equity &amp; Advocacy Track</vt:lpstr>
      <vt:lpstr>Harriet Lane Clinic</vt:lpstr>
      <vt:lpstr>PowerPoint Presentation</vt:lpstr>
      <vt:lpstr>PowerPoint Presentation</vt:lpstr>
      <vt:lpstr>Community Engagement Experiences </vt:lpstr>
      <vt:lpstr>Community Engagement Experiences </vt:lpstr>
      <vt:lpstr>Research In Progress</vt:lpstr>
      <vt:lpstr>PowerPoint Presentation</vt:lpstr>
      <vt:lpstr>Hopkins Pediatric Health Equity Track</vt:lpstr>
      <vt:lpstr>Meet Our Residents </vt:lpstr>
      <vt:lpstr>Mikaela Gold, MD PGY-1</vt:lpstr>
      <vt:lpstr>Pranav Nandan, MD PGY-1</vt:lpstr>
      <vt:lpstr>Jaz Johnson, MD: PGY-2</vt:lpstr>
      <vt:lpstr>PowerPoint Presentation</vt:lpstr>
      <vt:lpstr>Rafi Faria, MD: PGY-3</vt:lpstr>
      <vt:lpstr>PowerPoint Presentation</vt:lpstr>
      <vt:lpstr>Alumni</vt:lpstr>
      <vt:lpstr>Devki Gami MD, MA</vt:lpstr>
      <vt:lpstr>Maneesha Sakhuja MD, MPH</vt:lpstr>
      <vt:lpstr>PowerPoint Presentation</vt:lpstr>
      <vt:lpstr>PowerPoint Presentation</vt:lpstr>
      <vt:lpstr>PowerPoint Presentation</vt:lpstr>
      <vt:lpstr>Residents Making Waves in Health Disparities and Inequities Research </vt:lpstr>
      <vt:lpstr>The Harriet Lane Pediatric Residency Program Health Equity and Advocacy Track- Join Us!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Harriet Lane Pediatric Residency Program Health Equity Track</dc:title>
  <dc:creator>Marquita Genies</dc:creator>
  <cp:lastModifiedBy>Cozumel Pruette</cp:lastModifiedBy>
  <cp:revision>412</cp:revision>
  <dcterms:created xsi:type="dcterms:W3CDTF">2020-09-23T18:15:41Z</dcterms:created>
  <dcterms:modified xsi:type="dcterms:W3CDTF">2024-09-05T19:37:51Z</dcterms:modified>
</cp:coreProperties>
</file>