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sldIdLst>
    <p:sldId id="268" r:id="rId6"/>
    <p:sldId id="267" r:id="rId7"/>
    <p:sldId id="257" r:id="rId8"/>
    <p:sldId id="258" r:id="rId9"/>
    <p:sldId id="259" r:id="rId10"/>
    <p:sldId id="260" r:id="rId11"/>
    <p:sldId id="261" r:id="rId12"/>
    <p:sldId id="262" r:id="rId13"/>
    <p:sldId id="264" r:id="rId14"/>
    <p:sldId id="265" r:id="rId15"/>
    <p:sldId id="266" r:id="rId16"/>
    <p:sldId id="269"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DAB9"/>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5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398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7945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55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33946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341987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614288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06784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6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5607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94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5555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7268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20955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0634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9274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810242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77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73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9671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15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9/6/2024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988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66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9/6/2024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194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2168" y="1738467"/>
            <a:ext cx="4671753" cy="2966536"/>
          </a:xfrm>
        </p:spPr>
        <p:txBody>
          <a:bodyPr/>
          <a:lstStyle/>
          <a:p>
            <a:r>
              <a:rPr lang="en-US" sz="6000" dirty="0"/>
              <a:t>PGY-3 Class</a:t>
            </a:r>
            <a:br>
              <a:rPr lang="en-US" sz="6000" dirty="0"/>
            </a:br>
            <a:r>
              <a:rPr lang="en-US" sz="6000" dirty="0"/>
              <a:t>2024-2025</a:t>
            </a:r>
            <a:endParaRPr lang="en-US" dirty="0"/>
          </a:p>
        </p:txBody>
      </p:sp>
    </p:spTree>
    <p:extLst>
      <p:ext uri="{BB962C8B-B14F-4D97-AF65-F5344CB8AC3E}">
        <p14:creationId xmlns:p14="http://schemas.microsoft.com/office/powerpoint/2010/main" val="150157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6235060"/>
              </p:ext>
            </p:extLst>
          </p:nvPr>
        </p:nvGraphicFramePr>
        <p:xfrm>
          <a:off x="2231136" y="270160"/>
          <a:ext cx="7443216" cy="6441536"/>
        </p:xfrm>
        <a:graphic>
          <a:graphicData uri="http://schemas.openxmlformats.org/drawingml/2006/table">
            <a:tbl>
              <a:tblPr firstRow="1" bandRow="1">
                <a:tableStyleId>{5C22544A-7EE6-4342-B048-85BDC9FD1C3A}</a:tableStyleId>
              </a:tblPr>
              <a:tblGrid>
                <a:gridCol w="3721608">
                  <a:extLst>
                    <a:ext uri="{9D8B030D-6E8A-4147-A177-3AD203B41FA5}">
                      <a16:colId xmlns:a16="http://schemas.microsoft.com/office/drawing/2014/main" val="4183890785"/>
                    </a:ext>
                  </a:extLst>
                </a:gridCol>
                <a:gridCol w="3721608">
                  <a:extLst>
                    <a:ext uri="{9D8B030D-6E8A-4147-A177-3AD203B41FA5}">
                      <a16:colId xmlns:a16="http://schemas.microsoft.com/office/drawing/2014/main" val="117490699"/>
                    </a:ext>
                  </a:extLst>
                </a:gridCol>
              </a:tblGrid>
              <a:tr h="6441536">
                <a:tc>
                  <a:txBody>
                    <a:bodyPr/>
                    <a:lstStyle/>
                    <a:p>
                      <a:pPr algn="ctr"/>
                      <a:r>
                        <a:rPr lang="en-US" u="sng" baseline="0" dirty="0">
                          <a:solidFill>
                            <a:schemeClr val="tx1"/>
                          </a:solidFill>
                        </a:rPr>
                        <a:t>Sarah Vogel</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Priscilla Yong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2426376" y="2653491"/>
            <a:ext cx="3175254" cy="3816429"/>
          </a:xfrm>
          <a:prstGeom prst="rect">
            <a:avLst/>
          </a:prstGeom>
          <a:noFill/>
          <a:ln>
            <a:solidFill>
              <a:schemeClr val="tx1"/>
            </a:solidFill>
          </a:ln>
        </p:spPr>
        <p:txBody>
          <a:bodyPr wrap="square" rtlCol="0">
            <a:spAutoFit/>
          </a:bodyPr>
          <a:lstStyle/>
          <a:p>
            <a:r>
              <a:rPr lang="en-US" sz="1100" b="1" dirty="0"/>
              <a:t>Hometown: </a:t>
            </a:r>
            <a:r>
              <a:rPr lang="en-US" sz="1100" dirty="0"/>
              <a:t>Columbia, MD</a:t>
            </a:r>
          </a:p>
          <a:p>
            <a:r>
              <a:rPr lang="en-US" sz="1100" b="1" dirty="0"/>
              <a:t>Medical School: </a:t>
            </a:r>
            <a:r>
              <a:rPr lang="en-US" sz="1100" dirty="0"/>
              <a:t>University of Maryland School of Medicine</a:t>
            </a:r>
          </a:p>
          <a:p>
            <a:r>
              <a:rPr lang="en-US" sz="1100" b="1" dirty="0"/>
              <a:t>For Fun: </a:t>
            </a:r>
            <a:r>
              <a:rPr lang="en-US" sz="1100" dirty="0"/>
              <a:t>From a young age I have loved musical theatre and the performing arts. In addition to seeing shows whenever I can, I joined my school’s acapella group, learned to play the ukulele, and took local classes in aerial acrobatics. </a:t>
            </a:r>
            <a:endParaRPr lang="en-US" sz="1100" b="1" dirty="0"/>
          </a:p>
          <a:p>
            <a:r>
              <a:rPr lang="en-US" sz="1100" b="1" dirty="0"/>
              <a:t>Why did you choose Hopkins?</a:t>
            </a:r>
            <a:r>
              <a:rPr lang="en-US" sz="1100" dirty="0"/>
              <a:t> I am a Child Neurology resident and I chose Hopkins after doing an away rotation here and getting to know all of the incredible faculty that we get to work with. I also am looking forward to all of the opportunities to be involved in public health and patient advocacy for the Baltimore community. </a:t>
            </a:r>
          </a:p>
          <a:p>
            <a:r>
              <a:rPr lang="en-US" sz="1100" b="1" dirty="0"/>
              <a:t>What excites you most about living in Baltimore? </a:t>
            </a:r>
            <a:r>
              <a:rPr lang="en-US" sz="1100" dirty="0"/>
              <a:t>I've lived in or around Baltimore for a long time, but I'm excited to share some of my favorite spots with all of the new interns moving to Baltimore. I'm also excited to learn of new places I haven't been before!</a:t>
            </a:r>
          </a:p>
          <a:p>
            <a:pPr algn="ctr"/>
            <a:r>
              <a:rPr lang="en-US" sz="1100" i="1" dirty="0"/>
              <a:t>She/Her</a:t>
            </a:r>
          </a:p>
        </p:txBody>
      </p:sp>
      <p:sp>
        <p:nvSpPr>
          <p:cNvPr id="8" name="TextBox 7"/>
          <p:cNvSpPr txBox="1"/>
          <p:nvPr/>
        </p:nvSpPr>
        <p:spPr>
          <a:xfrm>
            <a:off x="6293568" y="2660294"/>
            <a:ext cx="2889504" cy="3816429"/>
          </a:xfrm>
          <a:prstGeom prst="rect">
            <a:avLst/>
          </a:prstGeom>
          <a:noFill/>
          <a:ln>
            <a:solidFill>
              <a:schemeClr val="tx1"/>
            </a:solidFill>
          </a:ln>
        </p:spPr>
        <p:txBody>
          <a:bodyPr wrap="square" rtlCol="0">
            <a:spAutoFit/>
          </a:bodyPr>
          <a:lstStyle/>
          <a:p>
            <a:r>
              <a:rPr lang="en-US" sz="1100" b="1" dirty="0"/>
              <a:t>Hometown: </a:t>
            </a:r>
            <a:r>
              <a:rPr lang="en-US" sz="1100" dirty="0"/>
              <a:t>Gig Harbor, WA</a:t>
            </a:r>
          </a:p>
          <a:p>
            <a:r>
              <a:rPr lang="en-US" sz="1100" b="1" dirty="0"/>
              <a:t>Medical School: </a:t>
            </a:r>
            <a:r>
              <a:rPr lang="en-US" sz="1100" dirty="0"/>
              <a:t>Renaissance School of Medicine at Stony Brook University</a:t>
            </a:r>
          </a:p>
          <a:p>
            <a:r>
              <a:rPr lang="en-US" sz="1100" b="1" dirty="0"/>
              <a:t>For fun I</a:t>
            </a:r>
            <a:r>
              <a:rPr lang="en-US" sz="1100" dirty="0"/>
              <a:t>: knit/crochet, bake muffins/scones, go out on walks.</a:t>
            </a:r>
          </a:p>
          <a:p>
            <a:r>
              <a:rPr lang="en-US" sz="1100" b="1" dirty="0"/>
              <a:t>Why did you choose Hopkins</a:t>
            </a:r>
            <a:r>
              <a:rPr lang="en-US" sz="1100" dirty="0"/>
              <a:t>? The strong emphasis on teaching and education really stood out to me on interview day and the residents seemed genuine and down-to-earth. After 1 month of being here, I can confirm that the impressions I received on interview day are true. Every day I am inspired by the incredibly supportive, kind, and intelligent people who care about the patients, appreciate each other and are excited to learn and grow.</a:t>
            </a:r>
          </a:p>
          <a:p>
            <a:r>
              <a:rPr lang="en-US" sz="1100" b="1" dirty="0"/>
              <a:t>What excites you most living in Baltimore: </a:t>
            </a:r>
            <a:r>
              <a:rPr lang="en-US" sz="1100" dirty="0"/>
              <a:t>I've always lived in small towns, so I am excited to explore the breadth and depth of food and culture a city could offer while not being completely overwhelmed by the traffic and busyness of a large city. </a:t>
            </a:r>
          </a:p>
          <a:p>
            <a:pPr algn="ctr"/>
            <a:r>
              <a:rPr lang="en-US" sz="11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461" r="9684" b="3356"/>
          <a:stretch/>
        </p:blipFill>
        <p:spPr>
          <a:xfrm rot="16200000">
            <a:off x="6845312" y="810672"/>
            <a:ext cx="1786016" cy="1802119"/>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101" r="12240" b="2866"/>
          <a:stretch/>
        </p:blipFill>
        <p:spPr>
          <a:xfrm rot="16200000">
            <a:off x="3318547" y="795347"/>
            <a:ext cx="1688518" cy="1832772"/>
          </a:xfrm>
          <a:prstGeom prst="rect">
            <a:avLst/>
          </a:prstGeom>
          <a:ln>
            <a:solidFill>
              <a:schemeClr val="tx1"/>
            </a:solidFill>
          </a:ln>
        </p:spPr>
      </p:pic>
    </p:spTree>
    <p:extLst>
      <p:ext uri="{BB962C8B-B14F-4D97-AF65-F5344CB8AC3E}">
        <p14:creationId xmlns:p14="http://schemas.microsoft.com/office/powerpoint/2010/main" val="117664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801974"/>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baseline="0" dirty="0">
                          <a:solidFill>
                            <a:schemeClr val="tx1"/>
                          </a:solidFill>
                        </a:rPr>
                        <a:t>Danielle Amundsen</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Dana Goplerud</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Adrienne Johnson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Raquel Sofia Sandoval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M.P.P.</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416320"/>
          </a:xfrm>
          <a:prstGeom prst="rect">
            <a:avLst/>
          </a:prstGeom>
          <a:noFill/>
          <a:ln>
            <a:solidFill>
              <a:schemeClr val="tx1"/>
            </a:solidFill>
          </a:ln>
        </p:spPr>
        <p:txBody>
          <a:bodyPr wrap="square" rtlCol="0">
            <a:spAutoFit/>
          </a:bodyPr>
          <a:lstStyle/>
          <a:p>
            <a:r>
              <a:rPr lang="en-US" sz="900" b="1" dirty="0"/>
              <a:t>Hometown: </a:t>
            </a:r>
            <a:r>
              <a:rPr lang="en-US" sz="900" dirty="0"/>
              <a:t>Waunakee, WI</a:t>
            </a:r>
          </a:p>
          <a:p>
            <a:r>
              <a:rPr lang="en-US" sz="900" b="1" dirty="0"/>
              <a:t>Medical School: </a:t>
            </a:r>
            <a:r>
              <a:rPr lang="en-US" sz="900" dirty="0"/>
              <a:t>Johns Hopkins </a:t>
            </a:r>
          </a:p>
          <a:p>
            <a:r>
              <a:rPr lang="en-US" sz="900" b="1" dirty="0"/>
              <a:t>For Fun I</a:t>
            </a:r>
            <a:r>
              <a:rPr lang="en-US" sz="900" dirty="0"/>
              <a:t>: spend time in Patterson Park with my dog (Nemo) and partner (Jason), go backpacking and hiking, make pottery, and go swimming!</a:t>
            </a:r>
          </a:p>
          <a:p>
            <a:r>
              <a:rPr lang="en-US" sz="900" b="1" dirty="0"/>
              <a:t>Why did you choose Hopkins</a:t>
            </a:r>
            <a:r>
              <a:rPr lang="en-US" sz="900" dirty="0"/>
              <a:t>? As a medical student here, I loved the patients and families I got to work with. I loved the multidisciplinary, family-centered approach to care and the opportunities for advocacy and community-based care. </a:t>
            </a:r>
          </a:p>
          <a:p>
            <a:r>
              <a:rPr lang="en-US" sz="900" b="1" dirty="0"/>
              <a:t>What excites you most about living in Baltimore? </a:t>
            </a:r>
            <a:r>
              <a:rPr lang="en-US" sz="900" dirty="0"/>
              <a:t>Exploring different Baltimore neighborhoods is one of my favorite activities. Each neighborhood is so unique, and people are very proud of where they are from. My partner works for the Baltimore City Recs and Parks (not Parks and Rec!) Department, and we love spending time in Patterson Park near our home (with many stops at </a:t>
            </a:r>
            <a:r>
              <a:rPr lang="en-US" sz="900" dirty="0" err="1"/>
              <a:t>B'more</a:t>
            </a:r>
            <a:r>
              <a:rPr lang="en-US" sz="900" dirty="0"/>
              <a:t> Licks for ice cream) and visiting other parks across the city.</a:t>
            </a:r>
          </a:p>
          <a:p>
            <a:pPr algn="ctr"/>
            <a:r>
              <a:rPr lang="en-US" sz="900" i="1" dirty="0"/>
              <a:t>She/Her</a:t>
            </a:r>
          </a:p>
        </p:txBody>
      </p:sp>
      <p:sp>
        <p:nvSpPr>
          <p:cNvPr id="8" name="TextBox 7"/>
          <p:cNvSpPr txBox="1"/>
          <p:nvPr/>
        </p:nvSpPr>
        <p:spPr>
          <a:xfrm>
            <a:off x="3913631" y="2453019"/>
            <a:ext cx="2029969" cy="2970044"/>
          </a:xfrm>
          <a:prstGeom prst="rect">
            <a:avLst/>
          </a:prstGeom>
          <a:noFill/>
          <a:ln>
            <a:solidFill>
              <a:schemeClr val="tx1"/>
            </a:solidFill>
          </a:ln>
        </p:spPr>
        <p:txBody>
          <a:bodyPr wrap="square" rtlCol="0">
            <a:spAutoFit/>
          </a:bodyPr>
          <a:lstStyle/>
          <a:p>
            <a:r>
              <a:rPr lang="en-US" sz="1100" b="1" dirty="0"/>
              <a:t>Hometown</a:t>
            </a:r>
            <a:r>
              <a:rPr lang="en-US" sz="1100" dirty="0"/>
              <a:t>: Tampa, FL</a:t>
            </a:r>
          </a:p>
          <a:p>
            <a:r>
              <a:rPr lang="en-US" sz="1100" b="1" dirty="0"/>
              <a:t>Medical School: </a:t>
            </a:r>
            <a:r>
              <a:rPr lang="en-US" sz="1100" dirty="0"/>
              <a:t>Johns Hopkins</a:t>
            </a:r>
            <a:br>
              <a:rPr lang="en-US" sz="1100" dirty="0"/>
            </a:br>
            <a:r>
              <a:rPr lang="en-US" sz="1100" b="1" dirty="0"/>
              <a:t>For Fun I</a:t>
            </a:r>
            <a:r>
              <a:rPr lang="en-US" sz="1100" dirty="0"/>
              <a:t>: I like to bake elaborate desserts, salsa dance, and go for walks along the harbor!</a:t>
            </a:r>
            <a:br>
              <a:rPr lang="en-US" sz="1100" dirty="0"/>
            </a:br>
            <a:r>
              <a:rPr lang="en-US" sz="1100" b="1" dirty="0"/>
              <a:t>Why did you choose Hopkins? </a:t>
            </a:r>
            <a:r>
              <a:rPr lang="en-US" sz="1100" dirty="0"/>
              <a:t>I chose Hopkins for the strength of clinical training, patient diversity, and commitment to education.  </a:t>
            </a:r>
            <a:br>
              <a:rPr lang="en-US" sz="1100" dirty="0"/>
            </a:br>
            <a:r>
              <a:rPr lang="en-US" sz="1100" b="1" dirty="0"/>
              <a:t>What excites you most about living in Baltimore? </a:t>
            </a:r>
            <a:r>
              <a:rPr lang="en-US" sz="1100" dirty="0"/>
              <a:t>walks along the harbor, quirky neighborhoods, great sunsets</a:t>
            </a:r>
          </a:p>
          <a:p>
            <a:pPr algn="ctr"/>
            <a:r>
              <a:rPr lang="en-US" sz="1100" i="1" dirty="0"/>
              <a:t>She/Her</a:t>
            </a:r>
          </a:p>
        </p:txBody>
      </p:sp>
      <p:sp>
        <p:nvSpPr>
          <p:cNvPr id="11" name="TextBox 10"/>
          <p:cNvSpPr txBox="1"/>
          <p:nvPr/>
        </p:nvSpPr>
        <p:spPr>
          <a:xfrm>
            <a:off x="9128120" y="2453019"/>
            <a:ext cx="2389078" cy="3000821"/>
          </a:xfrm>
          <a:prstGeom prst="rect">
            <a:avLst/>
          </a:prstGeom>
          <a:noFill/>
          <a:ln>
            <a:solidFill>
              <a:schemeClr val="tx1"/>
            </a:solidFill>
          </a:ln>
        </p:spPr>
        <p:txBody>
          <a:bodyPr wrap="square" rtlCol="0">
            <a:spAutoFit/>
          </a:bodyPr>
          <a:lstStyle/>
          <a:p>
            <a:r>
              <a:rPr lang="en-US" sz="1050" b="1" dirty="0"/>
              <a:t>Hometown</a:t>
            </a:r>
            <a:r>
              <a:rPr lang="en-US" sz="1050" dirty="0"/>
              <a:t>: Cali, Colombia</a:t>
            </a:r>
          </a:p>
          <a:p>
            <a:r>
              <a:rPr lang="en-US" sz="1050" b="1" dirty="0"/>
              <a:t>Medical School</a:t>
            </a:r>
            <a:r>
              <a:rPr lang="en-US" sz="1050" dirty="0"/>
              <a:t>: Harvard Medical School</a:t>
            </a:r>
          </a:p>
          <a:p>
            <a:r>
              <a:rPr lang="en-US" sz="1050" b="1" dirty="0"/>
              <a:t>For Fun I: </a:t>
            </a:r>
            <a:r>
              <a:rPr lang="en-US" sz="1050" dirty="0"/>
              <a:t>Gardening, pottery, painting, biking, hiking, dancing, reading (nonfiction, personal essays, poetry), podcast-</a:t>
            </a:r>
            <a:r>
              <a:rPr lang="en-US" sz="1050" dirty="0" err="1"/>
              <a:t>ing</a:t>
            </a:r>
            <a:r>
              <a:rPr lang="en-US" sz="1050" dirty="0"/>
              <a:t>, pop-culture enthusiast, trying new restaurants, and traveling. </a:t>
            </a:r>
            <a:endParaRPr lang="en-US" sz="1050" b="1" dirty="0"/>
          </a:p>
          <a:p>
            <a:r>
              <a:rPr lang="en-US" sz="1050" b="1" dirty="0"/>
              <a:t>Why did you choose Hopkins?</a:t>
            </a:r>
            <a:r>
              <a:rPr lang="en-US" sz="1050" dirty="0"/>
              <a:t>: I want to be a primary care doctor and the urban health med/peds program is a dream to help me fulfill my dream :)</a:t>
            </a:r>
          </a:p>
          <a:p>
            <a:r>
              <a:rPr lang="en-US" sz="1050" b="1" dirty="0"/>
              <a:t>What excites you most about living in Baltimore? </a:t>
            </a:r>
            <a:r>
              <a:rPr lang="en-US" sz="1050" dirty="0"/>
              <a:t>Being in a city with lots of small neighborhoods with lots of local businesses to check out and support. </a:t>
            </a:r>
          </a:p>
          <a:p>
            <a:pPr algn="ctr"/>
            <a:r>
              <a:rPr lang="en-US" sz="1050" i="1"/>
              <a:t>She</a:t>
            </a:r>
            <a:r>
              <a:rPr lang="en-US" sz="1050" i="1" dirty="0"/>
              <a:t>/Her</a:t>
            </a:r>
          </a:p>
        </p:txBody>
      </p:sp>
      <p:sp>
        <p:nvSpPr>
          <p:cNvPr id="15" name="TextBox 14"/>
          <p:cNvSpPr txBox="1"/>
          <p:nvPr/>
        </p:nvSpPr>
        <p:spPr>
          <a:xfrm>
            <a:off x="6456770" y="2453019"/>
            <a:ext cx="2356901" cy="4247317"/>
          </a:xfrm>
          <a:prstGeom prst="rect">
            <a:avLst/>
          </a:prstGeom>
          <a:noFill/>
          <a:ln>
            <a:solidFill>
              <a:schemeClr val="tx1"/>
            </a:solidFill>
          </a:ln>
        </p:spPr>
        <p:txBody>
          <a:bodyPr wrap="square" rtlCol="0">
            <a:spAutoFit/>
          </a:bodyPr>
          <a:lstStyle/>
          <a:p>
            <a:r>
              <a:rPr lang="en-US" sz="900" b="1" dirty="0"/>
              <a:t>Hometown</a:t>
            </a:r>
            <a:r>
              <a:rPr lang="en-US" sz="900" dirty="0"/>
              <a:t>: Middletown, DE</a:t>
            </a:r>
          </a:p>
          <a:p>
            <a:r>
              <a:rPr lang="en-US" sz="900" b="1" dirty="0"/>
              <a:t>Medical School</a:t>
            </a:r>
            <a:r>
              <a:rPr lang="en-US" sz="900" dirty="0"/>
              <a:t>: Sidney Kimmel Medical College (Jefferson)</a:t>
            </a:r>
          </a:p>
          <a:p>
            <a:r>
              <a:rPr lang="en-US" sz="900" b="1" dirty="0"/>
              <a:t>For Fun:</a:t>
            </a:r>
            <a:r>
              <a:rPr lang="en-US" sz="900" dirty="0"/>
              <a:t> Sports. Pickleball, Hiking/Camping</a:t>
            </a:r>
          </a:p>
          <a:p>
            <a:r>
              <a:rPr lang="en-US" sz="900" b="1" dirty="0"/>
              <a:t>Why did you choose Hopkins? </a:t>
            </a:r>
            <a:r>
              <a:rPr lang="en-US" sz="900" dirty="0"/>
              <a:t>I chose Hopkins because the Med-Peds program values aligned so closely with my own. I wanted a program that valued serving the an urban population while continually looking for ways to improve the health and wellness of that community even if that means redesigning the system meant to provide those things. I also wanted a program that saw and valued me as a person and I’ve felt that not only with my class on both categorical sides, but the faculty and leadership as well. Finally, I chose Hopkins because Baltimore is an amazing city and I fell in love with it during my time here during undergrad! I went to Hopkins and played varsity soccer so I’m very excited to be a Blue Jay once again!!</a:t>
            </a:r>
          </a:p>
          <a:p>
            <a:r>
              <a:rPr lang="en-US" sz="900" b="1" dirty="0"/>
              <a:t>What excites you most about living in Baltimore? </a:t>
            </a:r>
            <a:r>
              <a:rPr lang="en-US" sz="900" dirty="0"/>
              <a:t>Baltimore has great food and fun within and surrounding the city. I’m really excited to get to explore more of the hidden gems on my days off!! When I ask for recommendations on what to explore, I get new suggestions every time. </a:t>
            </a:r>
          </a:p>
          <a:p>
            <a:pPr algn="ctr"/>
            <a:r>
              <a:rPr lang="en-US" sz="1000" i="1" dirty="0"/>
              <a:t>She/Her</a:t>
            </a:r>
          </a:p>
        </p:txBody>
      </p:sp>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r>
              <a:rPr lang="en-US" sz="1400" baseline="30000" dirty="0"/>
              <a:t>rd</a:t>
            </a:r>
            <a:r>
              <a:rPr lang="en-US" sz="1400" dirty="0"/>
              <a:t>  Year Med-Peds Residents!</a:t>
            </a:r>
          </a:p>
        </p:txBody>
      </p:sp>
      <p:pic>
        <p:nvPicPr>
          <p:cNvPr id="6" name="Picture 5">
            <a:extLst>
              <a:ext uri="{FF2B5EF4-FFF2-40B4-BE49-F238E27FC236}">
                <a16:creationId xmlns:a16="http://schemas.microsoft.com/office/drawing/2014/main" id="{E103B857-20E1-4114-A548-1C73A0C66284}"/>
              </a:ext>
            </a:extLst>
          </p:cNvPr>
          <p:cNvPicPr>
            <a:picLocks noChangeAspect="1"/>
          </p:cNvPicPr>
          <p:nvPr/>
        </p:nvPicPr>
        <p:blipFill rotWithShape="1">
          <a:blip r:embed="rId2"/>
          <a:srcRect b="7328"/>
          <a:stretch/>
        </p:blipFill>
        <p:spPr>
          <a:xfrm>
            <a:off x="1593453" y="784499"/>
            <a:ext cx="1547863" cy="1526710"/>
          </a:xfrm>
          <a:prstGeom prst="rect">
            <a:avLst/>
          </a:prstGeom>
          <a:ln w="3175">
            <a:solidFill>
              <a:schemeClr val="tx1"/>
            </a:solidFill>
          </a:ln>
        </p:spPr>
      </p:pic>
      <p:pic>
        <p:nvPicPr>
          <p:cNvPr id="9" name="Picture 8">
            <a:extLst>
              <a:ext uri="{FF2B5EF4-FFF2-40B4-BE49-F238E27FC236}">
                <a16:creationId xmlns:a16="http://schemas.microsoft.com/office/drawing/2014/main" id="{DE1669EC-B0EF-4667-BA44-EFBA2CE09716}"/>
              </a:ext>
            </a:extLst>
          </p:cNvPr>
          <p:cNvPicPr>
            <a:picLocks noChangeAspect="1"/>
          </p:cNvPicPr>
          <p:nvPr/>
        </p:nvPicPr>
        <p:blipFill>
          <a:blip r:embed="rId3"/>
          <a:stretch>
            <a:fillRect/>
          </a:stretch>
        </p:blipFill>
        <p:spPr>
          <a:xfrm>
            <a:off x="4122542" y="814719"/>
            <a:ext cx="1647407" cy="1523409"/>
          </a:xfrm>
          <a:prstGeom prst="rect">
            <a:avLst/>
          </a:prstGeom>
          <a:ln w="3175">
            <a:solidFill>
              <a:schemeClr val="tx1"/>
            </a:solidFill>
          </a:ln>
        </p:spPr>
      </p:pic>
      <p:pic>
        <p:nvPicPr>
          <p:cNvPr id="12" name="Picture 11">
            <a:extLst>
              <a:ext uri="{FF2B5EF4-FFF2-40B4-BE49-F238E27FC236}">
                <a16:creationId xmlns:a16="http://schemas.microsoft.com/office/drawing/2014/main" id="{D702A74F-AAF2-41D4-B50D-C13B622A6FC8}"/>
              </a:ext>
            </a:extLst>
          </p:cNvPr>
          <p:cNvPicPr>
            <a:picLocks noChangeAspect="1"/>
          </p:cNvPicPr>
          <p:nvPr/>
        </p:nvPicPr>
        <p:blipFill rotWithShape="1">
          <a:blip r:embed="rId4"/>
          <a:srcRect l="4975" r="5826" b="3401"/>
          <a:stretch/>
        </p:blipFill>
        <p:spPr>
          <a:xfrm>
            <a:off x="6786213" y="807462"/>
            <a:ext cx="1647407" cy="1503747"/>
          </a:xfrm>
          <a:prstGeom prst="rect">
            <a:avLst/>
          </a:prstGeom>
          <a:ln w="3175">
            <a:solidFill>
              <a:schemeClr val="tx1"/>
            </a:solidFill>
          </a:ln>
        </p:spPr>
      </p:pic>
      <p:pic>
        <p:nvPicPr>
          <p:cNvPr id="14" name="Picture 13">
            <a:extLst>
              <a:ext uri="{FF2B5EF4-FFF2-40B4-BE49-F238E27FC236}">
                <a16:creationId xmlns:a16="http://schemas.microsoft.com/office/drawing/2014/main" id="{FD119944-E0F7-4855-BB2C-2660A7905757}"/>
              </a:ext>
            </a:extLst>
          </p:cNvPr>
          <p:cNvPicPr>
            <a:picLocks noChangeAspect="1"/>
          </p:cNvPicPr>
          <p:nvPr/>
        </p:nvPicPr>
        <p:blipFill>
          <a:blip r:embed="rId5"/>
          <a:stretch>
            <a:fillRect/>
          </a:stretch>
        </p:blipFill>
        <p:spPr>
          <a:xfrm>
            <a:off x="9583064" y="814719"/>
            <a:ext cx="1479190" cy="1496490"/>
          </a:xfrm>
          <a:prstGeom prst="rect">
            <a:avLst/>
          </a:prstGeom>
          <a:ln w="3175">
            <a:solidFill>
              <a:schemeClr val="tx1"/>
            </a:solidFill>
          </a:ln>
        </p:spPr>
      </p:pic>
    </p:spTree>
    <p:extLst>
      <p:ext uri="{BB962C8B-B14F-4D97-AF65-F5344CB8AC3E}">
        <p14:creationId xmlns:p14="http://schemas.microsoft.com/office/powerpoint/2010/main" val="189379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dirty="0">
                          <a:solidFill>
                            <a:schemeClr val="tx1"/>
                          </a:solidFill>
                        </a:rPr>
                        <a:t>Edward</a:t>
                      </a:r>
                      <a:r>
                        <a:rPr lang="en-US" u="sng" baseline="0" dirty="0">
                          <a:solidFill>
                            <a:schemeClr val="tx1"/>
                          </a:solidFill>
                        </a:rPr>
                        <a:t> Corty</a:t>
                      </a:r>
                    </a:p>
                    <a:p>
                      <a:pPr algn="ctr"/>
                      <a:r>
                        <a:rPr lang="en-US" sz="1200" u="sng" baseline="0" dirty="0">
                          <a:solidFill>
                            <a:schemeClr val="tx1"/>
                          </a:solidFill>
                        </a:rPr>
                        <a:t>M.D., M.P.H.</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Ross</a:t>
                      </a:r>
                      <a:r>
                        <a:rPr lang="en-US" u="sng" baseline="0" dirty="0">
                          <a:solidFill>
                            <a:schemeClr val="tx1"/>
                          </a:solidFill>
                        </a:rPr>
                        <a:t> Gilbert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Vianca</a:t>
                      </a:r>
                      <a:r>
                        <a:rPr lang="en-US" u="sng" baseline="0" dirty="0">
                          <a:solidFill>
                            <a:schemeClr val="tx1"/>
                          </a:solidFill>
                        </a:rPr>
                        <a:t> Masucci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Andrea</a:t>
                      </a:r>
                      <a:r>
                        <a:rPr lang="en-US" u="sng" baseline="0" dirty="0">
                          <a:solidFill>
                            <a:schemeClr val="tx1"/>
                          </a:solidFill>
                        </a:rPr>
                        <a:t> Silvas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970318"/>
          </a:xfrm>
          <a:prstGeom prst="rect">
            <a:avLst/>
          </a:prstGeom>
          <a:noFill/>
          <a:ln>
            <a:solidFill>
              <a:schemeClr val="tx1"/>
            </a:solidFill>
          </a:ln>
        </p:spPr>
        <p:txBody>
          <a:bodyPr wrap="square" rtlCol="0">
            <a:spAutoFit/>
          </a:bodyPr>
          <a:lstStyle/>
          <a:p>
            <a:r>
              <a:rPr lang="en-US" sz="900" b="1" dirty="0"/>
              <a:t>Hometown: </a:t>
            </a:r>
            <a:r>
              <a:rPr lang="en-US" sz="900" dirty="0"/>
              <a:t>St. Petersburg, FL</a:t>
            </a:r>
          </a:p>
          <a:p>
            <a:r>
              <a:rPr lang="en-US" sz="900" b="1" dirty="0"/>
              <a:t>Medical School: </a:t>
            </a:r>
            <a:r>
              <a:rPr lang="en-US" sz="900" dirty="0"/>
              <a:t>Florida State University</a:t>
            </a:r>
          </a:p>
          <a:p>
            <a:r>
              <a:rPr lang="en-US" sz="900" b="1" dirty="0"/>
              <a:t>For Fun I</a:t>
            </a:r>
            <a:r>
              <a:rPr lang="en-US" sz="900" dirty="0"/>
              <a:t>: Read the Harriet Lane Handbook. But seriously, I enjoy jogging, taking my dog, Annie to Patterson Park, and trying new coffee shops. </a:t>
            </a:r>
          </a:p>
          <a:p>
            <a:r>
              <a:rPr lang="en-US" sz="900" b="1" dirty="0"/>
              <a:t>Why did you choose Hopkins</a:t>
            </a:r>
            <a:r>
              <a:rPr lang="en-US" sz="900" dirty="0"/>
              <a:t>? Location was important to me and my </a:t>
            </a:r>
            <a:r>
              <a:rPr lang="en-US" sz="900" dirty="0" err="1"/>
              <a:t>fiance</a:t>
            </a:r>
            <a:r>
              <a:rPr lang="en-US" sz="900" dirty="0"/>
              <a:t>, </a:t>
            </a:r>
            <a:r>
              <a:rPr lang="en-US" sz="900" dirty="0" err="1"/>
              <a:t>Courtnee</a:t>
            </a:r>
            <a:r>
              <a:rPr lang="en-US" sz="900" dirty="0"/>
              <a:t> and we LOVE Baltimore. In addition, I have always found the Hopkins community to be forward thinking yet humble. I wanted to be in an environment where it was encouraged to say "I don't know" because the patient's well-being is prioritized far above pride. I have found this to be repeatedly true at Hopkins. </a:t>
            </a:r>
          </a:p>
          <a:p>
            <a:r>
              <a:rPr lang="en-US" sz="900" b="1" dirty="0"/>
              <a:t>What excites you most about living in Baltimore? </a:t>
            </a:r>
            <a:r>
              <a:rPr lang="en-US" sz="900" dirty="0"/>
              <a:t>From Fell's Point to Hampden to </a:t>
            </a:r>
            <a:r>
              <a:rPr lang="en-US" sz="900" dirty="0" err="1"/>
              <a:t>Highlandtown</a:t>
            </a:r>
            <a:r>
              <a:rPr lang="en-US" sz="900" dirty="0"/>
              <a:t>, every Baltimore neighborhood has a different feel. A common thread, however, is that everyone says hello (it really is Charm City). I love being out in the city and trying the new restaurants that are always popping up. In addition, I feel immensely privileged to work in partnership with individuals and communities in Baltimore towards improved health and well being. </a:t>
            </a:r>
          </a:p>
          <a:p>
            <a:pPr algn="ctr"/>
            <a:r>
              <a:rPr lang="en-US" sz="900" i="1" dirty="0"/>
              <a:t>He/Him</a:t>
            </a:r>
          </a:p>
        </p:txBody>
      </p:sp>
      <p:sp>
        <p:nvSpPr>
          <p:cNvPr id="8" name="TextBox 7"/>
          <p:cNvSpPr txBox="1"/>
          <p:nvPr/>
        </p:nvSpPr>
        <p:spPr>
          <a:xfrm>
            <a:off x="3739702" y="2367607"/>
            <a:ext cx="2468711" cy="3816429"/>
          </a:xfrm>
          <a:prstGeom prst="rect">
            <a:avLst/>
          </a:prstGeom>
          <a:noFill/>
          <a:ln>
            <a:solidFill>
              <a:schemeClr val="tx1"/>
            </a:solidFill>
          </a:ln>
        </p:spPr>
        <p:txBody>
          <a:bodyPr wrap="square" rtlCol="0">
            <a:spAutoFit/>
          </a:bodyPr>
          <a:lstStyle/>
          <a:p>
            <a:r>
              <a:rPr lang="en-US" sz="1100" b="1" dirty="0"/>
              <a:t>Hometown</a:t>
            </a:r>
            <a:r>
              <a:rPr lang="en-US" sz="1100" dirty="0"/>
              <a:t>: Howards Grove, WI</a:t>
            </a:r>
          </a:p>
          <a:p>
            <a:r>
              <a:rPr lang="en-US" sz="1100" b="1" dirty="0"/>
              <a:t>Medical School: </a:t>
            </a:r>
            <a:r>
              <a:rPr lang="en-US" sz="1100" dirty="0"/>
              <a:t>University of Wisconsin</a:t>
            </a:r>
            <a:br>
              <a:rPr lang="en-US" sz="1100" dirty="0"/>
            </a:br>
            <a:r>
              <a:rPr lang="en-US" sz="1100" b="1" dirty="0"/>
              <a:t>For Fun I</a:t>
            </a:r>
            <a:r>
              <a:rPr lang="en-US" sz="1100" dirty="0"/>
              <a:t>: </a:t>
            </a:r>
          </a:p>
          <a:p>
            <a:r>
              <a:rPr lang="en-US" sz="1100" dirty="0"/>
              <a:t>Go for walks to Patterson Park and </a:t>
            </a:r>
            <a:r>
              <a:rPr lang="en-US" sz="1100" dirty="0" err="1"/>
              <a:t>BMore</a:t>
            </a:r>
            <a:r>
              <a:rPr lang="en-US" sz="1100" dirty="0"/>
              <a:t> Licks with my wife, daughter, and dog. </a:t>
            </a:r>
            <a:br>
              <a:rPr lang="en-US" sz="1100" dirty="0"/>
            </a:br>
            <a:r>
              <a:rPr lang="en-US" sz="1100" b="1" dirty="0"/>
              <a:t>Why did you choose Hopkins? </a:t>
            </a:r>
          </a:p>
          <a:p>
            <a:r>
              <a:rPr lang="en-US" sz="1100" dirty="0"/>
              <a:t>I was so impressed by the Med-</a:t>
            </a:r>
            <a:r>
              <a:rPr lang="en-US" sz="1100" dirty="0" err="1"/>
              <a:t>Peds</a:t>
            </a:r>
            <a:r>
              <a:rPr lang="en-US" sz="1100" dirty="0"/>
              <a:t> program's commitment to urban underserved primary care and urban health leadership. Plus everybody I met on interview day (from IM to Med-</a:t>
            </a:r>
            <a:r>
              <a:rPr lang="en-US" sz="1100" dirty="0" err="1"/>
              <a:t>Peds</a:t>
            </a:r>
            <a:r>
              <a:rPr lang="en-US" sz="1100" dirty="0"/>
              <a:t> to </a:t>
            </a:r>
            <a:r>
              <a:rPr lang="en-US" sz="1100" dirty="0" err="1"/>
              <a:t>Peds</a:t>
            </a:r>
            <a:r>
              <a:rPr lang="en-US" sz="1100" dirty="0"/>
              <a:t>) was absolutely incredible!</a:t>
            </a:r>
            <a:br>
              <a:rPr lang="en-US" sz="1100" dirty="0"/>
            </a:br>
            <a:r>
              <a:rPr lang="en-US" sz="1100" b="1" dirty="0"/>
              <a:t>What excites you most about living in Baltimore? </a:t>
            </a:r>
            <a:r>
              <a:rPr lang="en-US" sz="1100" dirty="0"/>
              <a:t>Top 3 reasons, in no particular order: (1) Baltimore is so walkable with countless great restaurants abound. (2) Mr. Trash is an icon.(3) My daughter has a set of grandparents just 2.5 hours away!</a:t>
            </a:r>
          </a:p>
          <a:p>
            <a:pPr algn="ctr"/>
            <a:r>
              <a:rPr lang="en-US" sz="1100" i="1" dirty="0"/>
              <a:t>He/Him</a:t>
            </a:r>
          </a:p>
        </p:txBody>
      </p:sp>
      <p:sp>
        <p:nvSpPr>
          <p:cNvPr id="11" name="TextBox 10"/>
          <p:cNvSpPr txBox="1"/>
          <p:nvPr/>
        </p:nvSpPr>
        <p:spPr>
          <a:xfrm>
            <a:off x="8961289" y="2367607"/>
            <a:ext cx="2535213" cy="4247317"/>
          </a:xfrm>
          <a:prstGeom prst="rect">
            <a:avLst/>
          </a:prstGeom>
          <a:noFill/>
          <a:ln>
            <a:solidFill>
              <a:schemeClr val="tx1"/>
            </a:solidFill>
          </a:ln>
        </p:spPr>
        <p:txBody>
          <a:bodyPr wrap="square" rtlCol="0">
            <a:spAutoFit/>
          </a:bodyPr>
          <a:lstStyle/>
          <a:p>
            <a:r>
              <a:rPr lang="en-US" sz="900" b="1" dirty="0"/>
              <a:t>Hometown</a:t>
            </a:r>
            <a:r>
              <a:rPr lang="en-US" sz="900" dirty="0"/>
              <a:t>: El Paso, TX</a:t>
            </a:r>
          </a:p>
          <a:p>
            <a:r>
              <a:rPr lang="en-US" sz="900" b="1" dirty="0"/>
              <a:t>Medical School</a:t>
            </a:r>
            <a:r>
              <a:rPr lang="en-US" sz="900" dirty="0"/>
              <a:t>: Texas Tech</a:t>
            </a:r>
          </a:p>
          <a:p>
            <a:r>
              <a:rPr lang="en-US" sz="900" b="1" dirty="0"/>
              <a:t>For Fun I: </a:t>
            </a:r>
            <a:r>
              <a:rPr lang="en-US" sz="900" dirty="0"/>
              <a:t>Do lots of yoga (especially like practicing handstands), learn dance choreographies on </a:t>
            </a:r>
            <a:r>
              <a:rPr lang="en-US" sz="900" dirty="0" err="1"/>
              <a:t>TMilly</a:t>
            </a:r>
            <a:r>
              <a:rPr lang="en-US" sz="900" dirty="0"/>
              <a:t> TV or </a:t>
            </a:r>
            <a:r>
              <a:rPr lang="en-US" sz="900" dirty="0" err="1"/>
              <a:t>Youtube</a:t>
            </a:r>
            <a:r>
              <a:rPr lang="en-US" sz="900" dirty="0"/>
              <a:t> and share them videos on IG (or just record myself and never share them), take dogs on walks (mostly just Molly because Pico doesn't listen), and help my husband create guitar videos (although the majority of the time I just watch him rock out). </a:t>
            </a:r>
          </a:p>
          <a:p>
            <a:r>
              <a:rPr lang="en-US" sz="900" b="1" dirty="0"/>
              <a:t>Why did you choose Hopkins?</a:t>
            </a:r>
            <a:r>
              <a:rPr lang="en-US" sz="900" dirty="0"/>
              <a:t>: I chose Hopkins because of the Urban Health Primary Care focus the Med/</a:t>
            </a:r>
            <a:r>
              <a:rPr lang="en-US" sz="900" dirty="0" err="1"/>
              <a:t>Peds</a:t>
            </a:r>
            <a:r>
              <a:rPr lang="en-US" sz="900" dirty="0"/>
              <a:t> program has. I knew it would best prepare me to one day return to my hometown and influence/improve the primary care scene there. The program also seemed incredibly family friendly and mega sensitive to resident wellbeing, all things which I desired. However, I ultimately came here because I had met Dr. Lenny Feldman and Dr. Angela Orozco before interview season formally started and I just knew I wanted them to be my bosses. </a:t>
            </a:r>
          </a:p>
          <a:p>
            <a:r>
              <a:rPr lang="en-US" sz="900" b="1" dirty="0"/>
              <a:t>What excites you most about living in Baltimore? </a:t>
            </a:r>
            <a:r>
              <a:rPr lang="en-US" sz="900" dirty="0"/>
              <a:t>Being surrounded by water! As someone who has lived the majority of my life in a desert, I have already loved quick beach/river getaways and running by the harbor. </a:t>
            </a:r>
          </a:p>
          <a:p>
            <a:pPr algn="ctr"/>
            <a:r>
              <a:rPr lang="en-US" sz="900" i="1" dirty="0"/>
              <a:t>She/Her</a:t>
            </a:r>
          </a:p>
        </p:txBody>
      </p:sp>
      <p:sp>
        <p:nvSpPr>
          <p:cNvPr id="15" name="TextBox 14"/>
          <p:cNvSpPr txBox="1"/>
          <p:nvPr/>
        </p:nvSpPr>
        <p:spPr>
          <a:xfrm>
            <a:off x="6484383" y="2453019"/>
            <a:ext cx="2046175" cy="1754326"/>
          </a:xfrm>
          <a:prstGeom prst="rect">
            <a:avLst/>
          </a:prstGeom>
          <a:noFill/>
          <a:ln>
            <a:solidFill>
              <a:schemeClr val="tx1"/>
            </a:solidFill>
          </a:ln>
        </p:spPr>
        <p:txBody>
          <a:bodyPr wrap="square" rtlCol="0">
            <a:spAutoFit/>
          </a:bodyPr>
          <a:lstStyle/>
          <a:p>
            <a:r>
              <a:rPr lang="en-US" sz="1200" b="1" dirty="0"/>
              <a:t>Hometown</a:t>
            </a:r>
            <a:r>
              <a:rPr lang="en-US" sz="1200" dirty="0"/>
              <a:t>: Newark, NJ</a:t>
            </a:r>
          </a:p>
          <a:p>
            <a:r>
              <a:rPr lang="en-US" sz="1200" b="1" dirty="0"/>
              <a:t>Medical School</a:t>
            </a:r>
            <a:r>
              <a:rPr lang="en-US" sz="1200" dirty="0"/>
              <a:t>: Penn State</a:t>
            </a:r>
          </a:p>
          <a:p>
            <a:r>
              <a:rPr lang="en-US" sz="1200" b="1" dirty="0"/>
              <a:t>For Fun I: </a:t>
            </a:r>
            <a:r>
              <a:rPr lang="en-US" sz="1200" dirty="0"/>
              <a:t>Weight lifting; attending live theatrical performances; acting; writing poetry; dog training; travel; finding everyday adventures; cooking</a:t>
            </a:r>
          </a:p>
          <a:p>
            <a:pPr algn="ctr"/>
            <a:r>
              <a:rPr lang="en-US" sz="1200" i="1" dirty="0"/>
              <a:t>She/Her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355" y="781599"/>
            <a:ext cx="1557654" cy="1486851"/>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896" y="759615"/>
            <a:ext cx="1599411" cy="1526710"/>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693" y="781599"/>
            <a:ext cx="1647407" cy="1572524"/>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565" y="747410"/>
            <a:ext cx="1612197" cy="1538915"/>
          </a:xfrm>
          <a:prstGeom prst="rect">
            <a:avLst/>
          </a:prstGeom>
          <a:ln>
            <a:solidFill>
              <a:schemeClr val="tx1"/>
            </a:solidFill>
          </a:ln>
        </p:spPr>
      </p:pic>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4</a:t>
            </a:r>
            <a:r>
              <a:rPr lang="en-US" sz="1400" baseline="30000" dirty="0"/>
              <a:t>th</a:t>
            </a:r>
            <a:r>
              <a:rPr lang="en-US" sz="1400" dirty="0"/>
              <a:t>  Year Med-Peds Residents!</a:t>
            </a:r>
          </a:p>
        </p:txBody>
      </p:sp>
    </p:spTree>
    <p:extLst>
      <p:ext uri="{BB962C8B-B14F-4D97-AF65-F5344CB8AC3E}">
        <p14:creationId xmlns:p14="http://schemas.microsoft.com/office/powerpoint/2010/main" val="203010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350593"/>
              </p:ext>
            </p:extLst>
          </p:nvPr>
        </p:nvGraphicFramePr>
        <p:xfrm>
          <a:off x="3012659" y="329045"/>
          <a:ext cx="6166682" cy="6052704"/>
        </p:xfrm>
        <a:graphic>
          <a:graphicData uri="http://schemas.openxmlformats.org/drawingml/2006/table">
            <a:tbl>
              <a:tblPr firstRow="1" bandRow="1">
                <a:tableStyleId>{5C22544A-7EE6-4342-B048-85BDC9FD1C3A}</a:tableStyleId>
              </a:tblPr>
              <a:tblGrid>
                <a:gridCol w="3083341">
                  <a:extLst>
                    <a:ext uri="{9D8B030D-6E8A-4147-A177-3AD203B41FA5}">
                      <a16:colId xmlns:a16="http://schemas.microsoft.com/office/drawing/2014/main" val="4095973248"/>
                    </a:ext>
                  </a:extLst>
                </a:gridCol>
                <a:gridCol w="3083341">
                  <a:extLst>
                    <a:ext uri="{9D8B030D-6E8A-4147-A177-3AD203B41FA5}">
                      <a16:colId xmlns:a16="http://schemas.microsoft.com/office/drawing/2014/main" val="1814390980"/>
                    </a:ext>
                  </a:extLst>
                </a:gridCol>
              </a:tblGrid>
              <a:tr h="6052704">
                <a:tc>
                  <a:txBody>
                    <a:bodyPr/>
                    <a:lstStyle/>
                    <a:p>
                      <a:pPr algn="ctr"/>
                      <a:r>
                        <a:rPr lang="en-US" u="sng" dirty="0">
                          <a:solidFill>
                            <a:schemeClr val="tx1"/>
                          </a:solidFill>
                        </a:rPr>
                        <a:t>Saher Ali</a:t>
                      </a:r>
                      <a:endParaRPr lang="en-US" u="sng" baseline="0" dirty="0">
                        <a:solidFill>
                          <a:schemeClr val="tx1"/>
                        </a:solidFill>
                      </a:endParaRP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800" u="sng" dirty="0">
                          <a:solidFill>
                            <a:schemeClr val="tx1"/>
                          </a:solidFill>
                        </a:rPr>
                        <a:t>Matthew Kosasih</a:t>
                      </a:r>
                    </a:p>
                    <a:p>
                      <a:pPr algn="ctr"/>
                      <a:r>
                        <a:rPr lang="en-US" sz="1200" u="sng" dirty="0">
                          <a:solidFill>
                            <a:schemeClr val="tx1"/>
                          </a:solidFill>
                        </a:rPr>
                        <a:t>M.D.</a:t>
                      </a:r>
                    </a:p>
                    <a:p>
                      <a:pPr algn="ct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16" name="Rectangle 15">
            <a:extLst>
              <a:ext uri="{FF2B5EF4-FFF2-40B4-BE49-F238E27FC236}">
                <a16:creationId xmlns:a16="http://schemas.microsoft.com/office/drawing/2014/main" id="{AB9135F3-1C42-4473-8C2F-5F2406551381}"/>
              </a:ext>
            </a:extLst>
          </p:cNvPr>
          <p:cNvSpPr/>
          <p:nvPr/>
        </p:nvSpPr>
        <p:spPr>
          <a:xfrm rot="20340000">
            <a:off x="753987" y="514388"/>
            <a:ext cx="1499753" cy="8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4thYear Peds-  Anesthesia Residents</a:t>
            </a:r>
          </a:p>
        </p:txBody>
      </p:sp>
      <p:pic>
        <p:nvPicPr>
          <p:cNvPr id="8" name="Picture 7">
            <a:extLst>
              <a:ext uri="{FF2B5EF4-FFF2-40B4-BE49-F238E27FC236}">
                <a16:creationId xmlns:a16="http://schemas.microsoft.com/office/drawing/2014/main" id="{ECD701CC-551D-4E94-8266-D1715DFBDC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8393" y="985960"/>
            <a:ext cx="1473405" cy="1406431"/>
          </a:xfrm>
          <a:prstGeom prst="rect">
            <a:avLst/>
          </a:prstGeom>
          <a:ln>
            <a:solidFill>
              <a:schemeClr val="tx1"/>
            </a:solidFill>
          </a:ln>
        </p:spPr>
      </p:pic>
      <p:sp>
        <p:nvSpPr>
          <p:cNvPr id="12" name="TextBox 11">
            <a:extLst>
              <a:ext uri="{FF2B5EF4-FFF2-40B4-BE49-F238E27FC236}">
                <a16:creationId xmlns:a16="http://schemas.microsoft.com/office/drawing/2014/main" id="{A08494C8-995D-46ED-9CFF-E23FB8D7661B}"/>
              </a:ext>
            </a:extLst>
          </p:cNvPr>
          <p:cNvSpPr txBox="1"/>
          <p:nvPr/>
        </p:nvSpPr>
        <p:spPr>
          <a:xfrm>
            <a:off x="3439130" y="2494244"/>
            <a:ext cx="2231929" cy="3600986"/>
          </a:xfrm>
          <a:prstGeom prst="rect">
            <a:avLst/>
          </a:prstGeom>
          <a:noFill/>
          <a:ln>
            <a:solidFill>
              <a:schemeClr val="tx1"/>
            </a:solidFill>
          </a:ln>
        </p:spPr>
        <p:txBody>
          <a:bodyPr wrap="square" rtlCol="0">
            <a:spAutoFit/>
          </a:bodyPr>
          <a:lstStyle/>
          <a:p>
            <a:r>
              <a:rPr lang="en-US" sz="1200" b="1" dirty="0"/>
              <a:t>Hometown: </a:t>
            </a:r>
            <a:r>
              <a:rPr lang="en-US" sz="1200" dirty="0"/>
              <a:t>Latham, MD</a:t>
            </a:r>
          </a:p>
          <a:p>
            <a:r>
              <a:rPr lang="en-US" sz="1200" b="1" dirty="0"/>
              <a:t>Medical School: </a:t>
            </a:r>
            <a:r>
              <a:rPr lang="en-US" sz="1200" dirty="0"/>
              <a:t>Penn State</a:t>
            </a:r>
          </a:p>
          <a:p>
            <a:r>
              <a:rPr lang="en-US" sz="1200" b="1" dirty="0"/>
              <a:t>For Fun I</a:t>
            </a:r>
            <a:r>
              <a:rPr lang="en-US" sz="1200" dirty="0"/>
              <a:t>: Gardening/taking care of my fruit trees, cooking, volleyball and tennis, taking naps (especially in my hammock!)</a:t>
            </a:r>
          </a:p>
          <a:p>
            <a:r>
              <a:rPr lang="en-US" sz="1200" b="1" dirty="0"/>
              <a:t>Why did I choose Hopkins: </a:t>
            </a:r>
            <a:r>
              <a:rPr lang="en-US" sz="1200" dirty="0"/>
              <a:t>Combined pediatrics-anesthesiology program, friendly and down-to-earth people, being close to my family, and the opportunities to make advocacy and service part of my training</a:t>
            </a:r>
          </a:p>
          <a:p>
            <a:r>
              <a:rPr lang="en-US" sz="1200" b="1" dirty="0"/>
              <a:t>What excites me most about Baltimore</a:t>
            </a:r>
            <a:r>
              <a:rPr lang="en-US" sz="1200" dirty="0"/>
              <a:t>: Food scene, being by the water. Being in the DMV overall - culture, community, close to everything</a:t>
            </a:r>
            <a:endParaRPr lang="en-US" sz="1200" u="sng" dirty="0"/>
          </a:p>
          <a:p>
            <a:pPr algn="ctr"/>
            <a:r>
              <a:rPr lang="en-US" sz="1200" i="1" dirty="0"/>
              <a:t>She/Her</a:t>
            </a:r>
          </a:p>
        </p:txBody>
      </p:sp>
      <p:pic>
        <p:nvPicPr>
          <p:cNvPr id="14" name="Picture 13">
            <a:extLst>
              <a:ext uri="{FF2B5EF4-FFF2-40B4-BE49-F238E27FC236}">
                <a16:creationId xmlns:a16="http://schemas.microsoft.com/office/drawing/2014/main" id="{EF6A98F0-D806-4B64-9903-A398EFC86C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0" b="32169"/>
          <a:stretch/>
        </p:blipFill>
        <p:spPr>
          <a:xfrm>
            <a:off x="6957624" y="949104"/>
            <a:ext cx="1427953" cy="1480141"/>
          </a:xfrm>
          <a:prstGeom prst="rect">
            <a:avLst/>
          </a:prstGeom>
          <a:ln>
            <a:solidFill>
              <a:schemeClr val="tx1"/>
            </a:solidFill>
          </a:ln>
        </p:spPr>
      </p:pic>
      <p:sp>
        <p:nvSpPr>
          <p:cNvPr id="17" name="TextBox 16">
            <a:extLst>
              <a:ext uri="{FF2B5EF4-FFF2-40B4-BE49-F238E27FC236}">
                <a16:creationId xmlns:a16="http://schemas.microsoft.com/office/drawing/2014/main" id="{0F2D06AE-6F1A-4D06-8E09-B3B3990C0AAD}"/>
              </a:ext>
            </a:extLst>
          </p:cNvPr>
          <p:cNvSpPr txBox="1"/>
          <p:nvPr/>
        </p:nvSpPr>
        <p:spPr>
          <a:xfrm>
            <a:off x="6646492" y="2607267"/>
            <a:ext cx="2050216" cy="3000821"/>
          </a:xfrm>
          <a:prstGeom prst="rect">
            <a:avLst/>
          </a:prstGeom>
          <a:noFill/>
          <a:ln>
            <a:solidFill>
              <a:schemeClr val="tx1"/>
            </a:solidFill>
          </a:ln>
        </p:spPr>
        <p:txBody>
          <a:bodyPr wrap="square" rtlCol="0">
            <a:spAutoFit/>
          </a:bodyPr>
          <a:lstStyle/>
          <a:p>
            <a:r>
              <a:rPr lang="en-US" sz="1050" b="1" dirty="0"/>
              <a:t>Hometown</a:t>
            </a:r>
            <a:r>
              <a:rPr lang="en-US" sz="1050" dirty="0"/>
              <a:t>: Milwaukee, WI</a:t>
            </a:r>
          </a:p>
          <a:p>
            <a:r>
              <a:rPr lang="en-US" sz="1050" b="1" dirty="0"/>
              <a:t>Medical School: </a:t>
            </a:r>
            <a:r>
              <a:rPr lang="en-US" sz="1050" dirty="0"/>
              <a:t>Medical College of Wisconsin</a:t>
            </a:r>
          </a:p>
          <a:p>
            <a:r>
              <a:rPr lang="en-US" sz="1050" b="1" dirty="0"/>
              <a:t>For Fun I</a:t>
            </a:r>
            <a:r>
              <a:rPr lang="en-US" sz="1050" dirty="0"/>
              <a:t>: I love to eat out as much as I can, drink bubble tea every waking moment, and hang out with my lovely wife and two "daughters" (they're cats). </a:t>
            </a:r>
            <a:r>
              <a:rPr lang="en-US" sz="1050" b="1" dirty="0"/>
              <a:t>Why did you choose Hopkins</a:t>
            </a:r>
            <a:r>
              <a:rPr lang="en-US" sz="1050" dirty="0"/>
              <a:t>? Program and faculty are incredibly supportive with a superior focus on teaching and resident autonomy. Residents are kind, admirable, and down to earth. </a:t>
            </a:r>
          </a:p>
          <a:p>
            <a:r>
              <a:rPr lang="en-US" sz="1050" b="1" dirty="0"/>
              <a:t>What excites you most about living in Baltimore? </a:t>
            </a:r>
            <a:r>
              <a:rPr lang="en-US" sz="1050" dirty="0"/>
              <a:t>THE FOOD!!!! </a:t>
            </a:r>
            <a:endParaRPr lang="en-US" sz="1050" i="1" dirty="0"/>
          </a:p>
          <a:p>
            <a:pPr algn="ctr"/>
            <a:r>
              <a:rPr lang="en-US" sz="1050" i="1" dirty="0"/>
              <a:t>He/Him</a:t>
            </a:r>
          </a:p>
        </p:txBody>
      </p:sp>
    </p:spTree>
    <p:extLst>
      <p:ext uri="{BB962C8B-B14F-4D97-AF65-F5344CB8AC3E}">
        <p14:creationId xmlns:p14="http://schemas.microsoft.com/office/powerpoint/2010/main" val="76962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12659" y="329045"/>
          <a:ext cx="6166682" cy="6052704"/>
        </p:xfrm>
        <a:graphic>
          <a:graphicData uri="http://schemas.openxmlformats.org/drawingml/2006/table">
            <a:tbl>
              <a:tblPr firstRow="1" bandRow="1">
                <a:tableStyleId>{5C22544A-7EE6-4342-B048-85BDC9FD1C3A}</a:tableStyleId>
              </a:tblPr>
              <a:tblGrid>
                <a:gridCol w="3083341">
                  <a:extLst>
                    <a:ext uri="{9D8B030D-6E8A-4147-A177-3AD203B41FA5}">
                      <a16:colId xmlns:a16="http://schemas.microsoft.com/office/drawing/2014/main" val="4095973248"/>
                    </a:ext>
                  </a:extLst>
                </a:gridCol>
                <a:gridCol w="3083341">
                  <a:extLst>
                    <a:ext uri="{9D8B030D-6E8A-4147-A177-3AD203B41FA5}">
                      <a16:colId xmlns:a16="http://schemas.microsoft.com/office/drawing/2014/main" val="1814390980"/>
                    </a:ext>
                  </a:extLst>
                </a:gridCol>
              </a:tblGrid>
              <a:tr h="6052704">
                <a:tc>
                  <a:txBody>
                    <a:bodyPr/>
                    <a:lstStyle/>
                    <a:p>
                      <a:pPr algn="ctr"/>
                      <a:r>
                        <a:rPr lang="en-US" u="sng" dirty="0">
                          <a:solidFill>
                            <a:schemeClr val="tx1"/>
                          </a:solidFill>
                        </a:rPr>
                        <a:t>Sapna</a:t>
                      </a:r>
                      <a:r>
                        <a:rPr lang="en-US" u="sng" baseline="0" dirty="0">
                          <a:solidFill>
                            <a:schemeClr val="tx1"/>
                          </a:solidFill>
                        </a:rPr>
                        <a:t> Desai</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800" u="sng" dirty="0">
                          <a:solidFill>
                            <a:schemeClr val="tx1"/>
                          </a:solidFill>
                        </a:rPr>
                        <a:t>Alex Jaksic</a:t>
                      </a:r>
                    </a:p>
                    <a:p>
                      <a:pPr algn="ctr"/>
                      <a:r>
                        <a:rPr lang="en-US" sz="1800" u="sng" dirty="0">
                          <a:solidFill>
                            <a:schemeClr val="tx1"/>
                          </a:solidFill>
                        </a:rPr>
                        <a:t>M.D.</a:t>
                      </a:r>
                    </a:p>
                    <a:p>
                      <a:pPr algn="ct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11" name="TextBox 10"/>
          <p:cNvSpPr txBox="1"/>
          <p:nvPr/>
        </p:nvSpPr>
        <p:spPr>
          <a:xfrm>
            <a:off x="3479608" y="2697224"/>
            <a:ext cx="2150976" cy="3231654"/>
          </a:xfrm>
          <a:prstGeom prst="rect">
            <a:avLst/>
          </a:prstGeom>
          <a:noFill/>
          <a:ln>
            <a:solidFill>
              <a:schemeClr val="tx1"/>
            </a:solidFill>
          </a:ln>
        </p:spPr>
        <p:txBody>
          <a:bodyPr wrap="square" rtlCol="0">
            <a:spAutoFit/>
          </a:bodyPr>
          <a:lstStyle/>
          <a:p>
            <a:r>
              <a:rPr lang="en-US" sz="1200" b="1" dirty="0"/>
              <a:t>Hometown</a:t>
            </a:r>
            <a:r>
              <a:rPr lang="en-US" sz="1200" dirty="0"/>
              <a:t>: </a:t>
            </a:r>
            <a:r>
              <a:rPr lang="en-US" sz="1200" dirty="0">
                <a:solidFill>
                  <a:srgbClr val="000000"/>
                </a:solidFill>
                <a:ea typeface="Calibri" panose="020F0502020204030204" pitchFamily="34" charset="0"/>
              </a:rPr>
              <a:t>Melbourne, Florida</a:t>
            </a:r>
            <a:endParaRPr lang="en-US" sz="1200" dirty="0"/>
          </a:p>
          <a:p>
            <a:r>
              <a:rPr lang="en-US" sz="1200" b="1" dirty="0"/>
              <a:t>Medical School: </a:t>
            </a:r>
            <a:r>
              <a:rPr lang="en-US" sz="1200" dirty="0">
                <a:solidFill>
                  <a:srgbClr val="000000"/>
                </a:solidFill>
                <a:ea typeface="Calibri" panose="020F0502020204030204" pitchFamily="34" charset="0"/>
              </a:rPr>
              <a:t>University of Central Florida</a:t>
            </a:r>
            <a:endParaRPr lang="en-US" sz="1200" b="1" dirty="0"/>
          </a:p>
          <a:p>
            <a:r>
              <a:rPr lang="en-US" sz="1200" b="1" dirty="0"/>
              <a:t>For fun I: </a:t>
            </a:r>
            <a:r>
              <a:rPr lang="en-US" sz="1200" dirty="0">
                <a:solidFill>
                  <a:srgbClr val="000000"/>
                </a:solidFill>
                <a:ea typeface="Calibri" panose="020F0502020204030204" pitchFamily="34" charset="0"/>
              </a:rPr>
              <a:t>Hangout with friends, play board games, rock climb, travel</a:t>
            </a:r>
          </a:p>
          <a:p>
            <a:r>
              <a:rPr lang="en-US" sz="1200" b="1" dirty="0">
                <a:solidFill>
                  <a:srgbClr val="000000"/>
                </a:solidFill>
              </a:rPr>
              <a:t>Why did you choose Hopkins?</a:t>
            </a:r>
            <a:r>
              <a:rPr lang="en-US" sz="1000" b="1" dirty="0">
                <a:solidFill>
                  <a:srgbClr val="000000"/>
                </a:solidFill>
              </a:rPr>
              <a:t> </a:t>
            </a:r>
            <a:r>
              <a:rPr lang="en-US" sz="1200" dirty="0"/>
              <a:t>The leadership truly supports the residents, everyone is happy, good work life balance</a:t>
            </a:r>
            <a:endParaRPr lang="en-US" sz="1000" b="1" dirty="0"/>
          </a:p>
          <a:p>
            <a:r>
              <a:rPr lang="en-US" sz="1200" b="1" dirty="0"/>
              <a:t>What excites you most about living in Baltimore</a:t>
            </a:r>
            <a:r>
              <a:rPr lang="en-US" sz="1200" dirty="0"/>
              <a:t>: The crab and charm of all the different neighborhoods</a:t>
            </a:r>
            <a:r>
              <a:rPr lang="en-US" sz="1000" dirty="0"/>
              <a:t> </a:t>
            </a:r>
          </a:p>
          <a:p>
            <a:pPr algn="ctr"/>
            <a:r>
              <a:rPr lang="en-US" sz="1200" i="1" dirty="0"/>
              <a:t>She/Her</a:t>
            </a:r>
          </a:p>
        </p:txBody>
      </p:sp>
      <p:pic>
        <p:nvPicPr>
          <p:cNvPr id="13" name="Picture 12"/>
          <p:cNvPicPr>
            <a:picLocks noChangeAspect="1"/>
          </p:cNvPicPr>
          <p:nvPr/>
        </p:nvPicPr>
        <p:blipFill>
          <a:blip r:embed="rId2"/>
          <a:stretch>
            <a:fillRect/>
          </a:stretch>
        </p:blipFill>
        <p:spPr>
          <a:xfrm>
            <a:off x="3799348" y="951816"/>
            <a:ext cx="1580767" cy="1535485"/>
          </a:xfrm>
          <a:prstGeom prst="rect">
            <a:avLst/>
          </a:prstGeom>
          <a:ln>
            <a:solidFill>
              <a:schemeClr val="tx1"/>
            </a:solidFill>
          </a:ln>
        </p:spPr>
      </p:pic>
      <p:sp>
        <p:nvSpPr>
          <p:cNvPr id="9" name="TextBox 8">
            <a:extLst>
              <a:ext uri="{FF2B5EF4-FFF2-40B4-BE49-F238E27FC236}">
                <a16:creationId xmlns:a16="http://schemas.microsoft.com/office/drawing/2014/main" id="{11956503-C4A2-4216-B257-B073E3C17FD5}"/>
              </a:ext>
            </a:extLst>
          </p:cNvPr>
          <p:cNvSpPr txBox="1"/>
          <p:nvPr/>
        </p:nvSpPr>
        <p:spPr>
          <a:xfrm>
            <a:off x="6563843" y="2437734"/>
            <a:ext cx="2215516" cy="3831818"/>
          </a:xfrm>
          <a:prstGeom prst="rect">
            <a:avLst/>
          </a:prstGeom>
          <a:noFill/>
          <a:ln>
            <a:solidFill>
              <a:schemeClr val="tx1"/>
            </a:solidFill>
          </a:ln>
        </p:spPr>
        <p:txBody>
          <a:bodyPr wrap="square" lIns="91440" tIns="45720" rIns="91440" bIns="45720" rtlCol="0" anchor="t">
            <a:spAutoFit/>
          </a:bodyPr>
          <a:lstStyle/>
          <a:p>
            <a:r>
              <a:rPr lang="en-US" sz="900" b="1" dirty="0"/>
              <a:t>Hometown</a:t>
            </a:r>
            <a:r>
              <a:rPr lang="en-US" sz="900" dirty="0"/>
              <a:t>: Wellesley MA</a:t>
            </a:r>
          </a:p>
          <a:p>
            <a:r>
              <a:rPr lang="en-US" sz="900" b="1" dirty="0"/>
              <a:t>Medical School:</a:t>
            </a:r>
            <a:r>
              <a:rPr lang="en-US" sz="900" dirty="0"/>
              <a:t> Zucker School of Medicine and Hofstra/Northwell</a:t>
            </a:r>
            <a:br>
              <a:rPr lang="en-US" sz="900" dirty="0"/>
            </a:br>
            <a:r>
              <a:rPr lang="en-US" sz="900" b="1" dirty="0"/>
              <a:t>For Fun I: </a:t>
            </a:r>
            <a:r>
              <a:rPr lang="en-US" sz="900" dirty="0"/>
              <a:t>I enjoy walking to new places, working out, peanut butter, and cooking. Big fan of dogs. I picked up drawing with charcoal in undergrad at Union College, it has been a mix of a relaxing (sometimes a novel source of stress).</a:t>
            </a:r>
            <a:br>
              <a:rPr lang="en-US" sz="900" dirty="0"/>
            </a:br>
            <a:r>
              <a:rPr lang="en-US" sz="900" b="1" dirty="0"/>
              <a:t>Why did you choose Hopkins? </a:t>
            </a:r>
            <a:r>
              <a:rPr lang="en-US" sz="900" dirty="0"/>
              <a:t>I am in the Combined Pediatrics-Anesthesiology Residency Track, and the established culture of cooperative/interdisciplinary training at Hopkins allowed me to pursue my interest in pediatrics as well as anesthesia in parallel. </a:t>
            </a:r>
            <a:br>
              <a:rPr lang="en-US" sz="900" dirty="0"/>
            </a:br>
            <a:r>
              <a:rPr lang="en-US" sz="900" b="1" dirty="0"/>
              <a:t>What excites you most about living in Baltimore? </a:t>
            </a:r>
            <a:r>
              <a:rPr lang="en-US" sz="900" dirty="0"/>
              <a:t>I am living in the inner harbor area and have found it to be a very lively and fun area to explore. Since arriving I started hiking in some of the surrounding areas. I have only great things about the food scene here and once restaurants open up again, I am looking forward to trying places out! </a:t>
            </a:r>
          </a:p>
          <a:p>
            <a:pPr algn="ctr"/>
            <a:r>
              <a:rPr lang="en-US" sz="900" i="1" dirty="0"/>
              <a:t>He/Him</a:t>
            </a:r>
          </a:p>
        </p:txBody>
      </p:sp>
      <p:pic>
        <p:nvPicPr>
          <p:cNvPr id="15" name="Picture 14">
            <a:extLst>
              <a:ext uri="{FF2B5EF4-FFF2-40B4-BE49-F238E27FC236}">
                <a16:creationId xmlns:a16="http://schemas.microsoft.com/office/drawing/2014/main" id="{670568FD-892D-4A58-B54D-D6CC7347DAEF}"/>
              </a:ext>
            </a:extLst>
          </p:cNvPr>
          <p:cNvPicPr>
            <a:picLocks noChangeAspect="1"/>
          </p:cNvPicPr>
          <p:nvPr/>
        </p:nvPicPr>
        <p:blipFill>
          <a:blip r:embed="rId3"/>
          <a:stretch>
            <a:fillRect/>
          </a:stretch>
        </p:blipFill>
        <p:spPr>
          <a:xfrm>
            <a:off x="6888909" y="920932"/>
            <a:ext cx="1580767" cy="1471459"/>
          </a:xfrm>
          <a:prstGeom prst="rect">
            <a:avLst/>
          </a:prstGeom>
          <a:ln>
            <a:solidFill>
              <a:schemeClr val="tx1"/>
            </a:solidFill>
          </a:ln>
        </p:spPr>
      </p:pic>
      <p:sp>
        <p:nvSpPr>
          <p:cNvPr id="16" name="Rectangle 15">
            <a:extLst>
              <a:ext uri="{FF2B5EF4-FFF2-40B4-BE49-F238E27FC236}">
                <a16:creationId xmlns:a16="http://schemas.microsoft.com/office/drawing/2014/main" id="{AB9135F3-1C42-4473-8C2F-5F2406551381}"/>
              </a:ext>
            </a:extLst>
          </p:cNvPr>
          <p:cNvSpPr/>
          <p:nvPr/>
        </p:nvSpPr>
        <p:spPr>
          <a:xfrm rot="20340000">
            <a:off x="753987" y="514388"/>
            <a:ext cx="1499753" cy="8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5thYear Peds-  Anesthesia Residents</a:t>
            </a:r>
          </a:p>
        </p:txBody>
      </p:sp>
    </p:spTree>
    <p:extLst>
      <p:ext uri="{BB962C8B-B14F-4D97-AF65-F5344CB8AC3E}">
        <p14:creationId xmlns:p14="http://schemas.microsoft.com/office/powerpoint/2010/main" val="153915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8115" y="934832"/>
            <a:ext cx="6217413" cy="49883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89236">
            <a:off x="6103551" y="1341081"/>
            <a:ext cx="5525253" cy="414394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066235"/>
              </p:ext>
            </p:extLst>
          </p:nvPr>
        </p:nvGraphicFramePr>
        <p:xfrm>
          <a:off x="945223" y="164387"/>
          <a:ext cx="10685124" cy="6629605"/>
        </p:xfrm>
        <a:graphic>
          <a:graphicData uri="http://schemas.openxmlformats.org/drawingml/2006/table">
            <a:tbl>
              <a:tblPr firstRow="1" bandRow="1">
                <a:tableStyleId>{5C22544A-7EE6-4342-B048-85BDC9FD1C3A}</a:tableStyleId>
              </a:tblPr>
              <a:tblGrid>
                <a:gridCol w="2476739">
                  <a:extLst>
                    <a:ext uri="{9D8B030D-6E8A-4147-A177-3AD203B41FA5}">
                      <a16:colId xmlns:a16="http://schemas.microsoft.com/office/drawing/2014/main" val="548534535"/>
                    </a:ext>
                  </a:extLst>
                </a:gridCol>
                <a:gridCol w="2722403">
                  <a:extLst>
                    <a:ext uri="{9D8B030D-6E8A-4147-A177-3AD203B41FA5}">
                      <a16:colId xmlns:a16="http://schemas.microsoft.com/office/drawing/2014/main" val="2542149412"/>
                    </a:ext>
                  </a:extLst>
                </a:gridCol>
                <a:gridCol w="2972203">
                  <a:extLst>
                    <a:ext uri="{9D8B030D-6E8A-4147-A177-3AD203B41FA5}">
                      <a16:colId xmlns:a16="http://schemas.microsoft.com/office/drawing/2014/main" val="1833744703"/>
                    </a:ext>
                  </a:extLst>
                </a:gridCol>
                <a:gridCol w="2513779">
                  <a:extLst>
                    <a:ext uri="{9D8B030D-6E8A-4147-A177-3AD203B41FA5}">
                      <a16:colId xmlns:a16="http://schemas.microsoft.com/office/drawing/2014/main" val="3343335556"/>
                    </a:ext>
                  </a:extLst>
                </a:gridCol>
              </a:tblGrid>
              <a:tr h="6629605">
                <a:tc>
                  <a:txBody>
                    <a:bodyPr/>
                    <a:lstStyle/>
                    <a:p>
                      <a:pPr algn="ctr"/>
                      <a:r>
                        <a:rPr lang="en-US" u="sng" baseline="0" dirty="0">
                          <a:solidFill>
                            <a:schemeClr val="tx1"/>
                          </a:solidFill>
                        </a:rPr>
                        <a:t>Ricci Allen</a:t>
                      </a:r>
                    </a:p>
                    <a:p>
                      <a:pPr algn="ctr"/>
                      <a:r>
                        <a:rPr lang="en-US" sz="1200" u="sng" dirty="0">
                          <a:solidFill>
                            <a:schemeClr val="tx1"/>
                          </a:solidFill>
                        </a:rPr>
                        <a:t>M.D. M.Sc.</a:t>
                      </a:r>
                    </a:p>
                  </a:txBody>
                  <a:tcPr>
                    <a:solidFill>
                      <a:schemeClr val="accent1">
                        <a:lumMod val="40000"/>
                        <a:lumOff val="60000"/>
                      </a:schemeClr>
                    </a:solidFill>
                  </a:tcPr>
                </a:tc>
                <a:tc>
                  <a:txBody>
                    <a:bodyPr/>
                    <a:lstStyle/>
                    <a:p>
                      <a:pPr algn="ctr"/>
                      <a:r>
                        <a:rPr lang="en-US" u="sng" baseline="0" dirty="0">
                          <a:solidFill>
                            <a:schemeClr val="tx1"/>
                          </a:solidFill>
                        </a:rPr>
                        <a:t>Sarah Benett</a:t>
                      </a: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Alec Berman</a:t>
                      </a:r>
                      <a:endParaRPr lang="en-US" u="sng" baseline="0" dirty="0">
                        <a:solidFill>
                          <a:schemeClr val="tx1"/>
                        </a:solidFill>
                      </a:endParaRP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David Berman</a:t>
                      </a:r>
                    </a:p>
                    <a:p>
                      <a:pPr algn="ctr"/>
                      <a:r>
                        <a:rPr lang="en-US" sz="1200" u="sng" baseline="0" dirty="0">
                          <a:solidFill>
                            <a:schemeClr val="tx1"/>
                          </a:solidFill>
                        </a:rPr>
                        <a:t>M.D., M.Sc.</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78787" y="2305649"/>
            <a:ext cx="2253461" cy="3985706"/>
          </a:xfrm>
          <a:prstGeom prst="rect">
            <a:avLst/>
          </a:prstGeom>
          <a:noFill/>
          <a:ln>
            <a:solidFill>
              <a:schemeClr val="tx1"/>
            </a:solidFill>
          </a:ln>
        </p:spPr>
        <p:txBody>
          <a:bodyPr wrap="square" rtlCol="0">
            <a:spAutoFit/>
          </a:bodyPr>
          <a:lstStyle/>
          <a:p>
            <a:r>
              <a:rPr lang="en-US" sz="1100" b="1" dirty="0"/>
              <a:t>Hometown: </a:t>
            </a:r>
            <a:r>
              <a:rPr lang="en-US" sz="1100" dirty="0"/>
              <a:t>Bradenton, FL</a:t>
            </a:r>
          </a:p>
          <a:p>
            <a:r>
              <a:rPr lang="en-US" sz="1100" b="1" dirty="0"/>
              <a:t>Medical School: </a:t>
            </a:r>
            <a:r>
              <a:rPr lang="en-US" sz="1100" dirty="0"/>
              <a:t>University of Central Florida COM</a:t>
            </a:r>
          </a:p>
          <a:p>
            <a:r>
              <a:rPr lang="en-US" sz="1100" b="1" dirty="0"/>
              <a:t>For Fun I</a:t>
            </a:r>
            <a:r>
              <a:rPr lang="en-US" sz="1100" dirty="0"/>
              <a:t>: I like to spend time with friends, try new yummy foods, and explore the DMV area with my significant other!</a:t>
            </a:r>
          </a:p>
          <a:p>
            <a:r>
              <a:rPr lang="en-US" sz="1100" b="1" dirty="0"/>
              <a:t>Why did you choose Hopkins: </a:t>
            </a:r>
            <a:r>
              <a:rPr lang="en-US" sz="1100" dirty="0"/>
              <a:t>I chose Hopkins because I was so impressed with the emphasis that Hopkins places on learning and being a good teacher! The patient population is so diverse and there is groundbreaking research going on all of the time! </a:t>
            </a:r>
          </a:p>
          <a:p>
            <a:r>
              <a:rPr lang="en-US" sz="1100" b="1" dirty="0"/>
              <a:t>What excites you most about living in Baltimore</a:t>
            </a:r>
            <a:r>
              <a:rPr lang="en-US" sz="1100" dirty="0"/>
              <a:t>: Baltimore excites me because of the food scene, living close to the harbor, and having my first winter in years. Not to mention, getting to eat yummy crabs!</a:t>
            </a:r>
          </a:p>
          <a:p>
            <a:pPr algn="ctr"/>
            <a:r>
              <a:rPr lang="en-US" sz="1100" i="1" dirty="0"/>
              <a:t>She/Her</a:t>
            </a:r>
          </a:p>
        </p:txBody>
      </p:sp>
      <p:sp>
        <p:nvSpPr>
          <p:cNvPr id="10" name="TextBox 9"/>
          <p:cNvSpPr txBox="1"/>
          <p:nvPr/>
        </p:nvSpPr>
        <p:spPr>
          <a:xfrm>
            <a:off x="3493211" y="2368924"/>
            <a:ext cx="2602789" cy="4031873"/>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Mountain View, California</a:t>
            </a:r>
          </a:p>
          <a:p>
            <a:r>
              <a:rPr lang="en-US" sz="1000" b="1" dirty="0"/>
              <a:t>Medical School:</a:t>
            </a:r>
            <a:r>
              <a:rPr lang="en-US" sz="1000" dirty="0"/>
              <a:t> Medical College of Wisconsin</a:t>
            </a:r>
          </a:p>
          <a:p>
            <a:r>
              <a:rPr lang="en-US" sz="1000" b="1" dirty="0"/>
              <a:t>For Fun I: </a:t>
            </a:r>
            <a:r>
              <a:rPr lang="en-US" sz="1000" dirty="0"/>
              <a:t>love to go on walks around the harbor, hang out with friends, go hiking, and try new restaurants in Baltimore.</a:t>
            </a:r>
          </a:p>
          <a:p>
            <a:r>
              <a:rPr lang="en-US" sz="1000" b="1" dirty="0"/>
              <a:t>Why did you choose Hopkins: </a:t>
            </a:r>
            <a:r>
              <a:rPr lang="en-US" sz="1000" dirty="0"/>
              <a:t>After my interview day, I knew this was the program for me. I loved the opportunity to care for some of the sickest kids in the country while also being the main provider and advocate for the Baltimore community. I felt very supported by the program and immediately felt welcomed by the residents. As someone who is very interested in global and public health, I loved the endless opportunities to work abroad and be educated by some of the best global and public health physicians in the country. </a:t>
            </a:r>
          </a:p>
          <a:p>
            <a:r>
              <a:rPr lang="en-US" sz="1000" b="1" dirty="0"/>
              <a:t>What excites you most about living in Baltimore? </a:t>
            </a:r>
            <a:r>
              <a:rPr lang="en-US" sz="900" dirty="0"/>
              <a:t>The Baltimore food scene is incredible!! I'm also really excited to live close to the water, explore the farmers markets, be near old friends, and be within two hours of family in DC and Philadelphia. </a:t>
            </a:r>
          </a:p>
          <a:p>
            <a:pPr algn="ctr"/>
            <a:r>
              <a:rPr lang="en-US" sz="1000" i="1" dirty="0"/>
              <a:t>She/Her</a:t>
            </a:r>
            <a:endParaRPr lang="en-US" sz="1050" i="1" dirty="0"/>
          </a:p>
        </p:txBody>
      </p:sp>
      <p:sp>
        <p:nvSpPr>
          <p:cNvPr id="11" name="TextBox 10"/>
          <p:cNvSpPr txBox="1"/>
          <p:nvPr/>
        </p:nvSpPr>
        <p:spPr>
          <a:xfrm>
            <a:off x="6256962" y="2410629"/>
            <a:ext cx="2760217" cy="3770263"/>
          </a:xfrm>
          <a:prstGeom prst="rect">
            <a:avLst/>
          </a:prstGeom>
          <a:noFill/>
          <a:ln>
            <a:solidFill>
              <a:schemeClr val="tx1"/>
            </a:solidFill>
          </a:ln>
        </p:spPr>
        <p:txBody>
          <a:bodyPr wrap="square" rtlCol="0">
            <a:spAutoFit/>
          </a:bodyPr>
          <a:lstStyle/>
          <a:p>
            <a:r>
              <a:rPr lang="en-US" sz="1000" b="1" dirty="0"/>
              <a:t>Hometown: </a:t>
            </a:r>
            <a:r>
              <a:rPr lang="en-US" sz="1000" dirty="0"/>
              <a:t>Hastings-on-Hudson, NY</a:t>
            </a:r>
          </a:p>
          <a:p>
            <a:r>
              <a:rPr lang="en-US" sz="1000" b="1" dirty="0"/>
              <a:t>Medical School</a:t>
            </a:r>
            <a:r>
              <a:rPr lang="en-US" sz="1000" dirty="0"/>
              <a:t>: Oregon Health &amp; Science University</a:t>
            </a:r>
          </a:p>
          <a:p>
            <a:r>
              <a:rPr lang="en-US" sz="1000" b="1" dirty="0"/>
              <a:t>For Fun: </a:t>
            </a:r>
            <a:r>
              <a:rPr lang="en-US" sz="1000" dirty="0"/>
              <a:t>Vegetable Farming, Cooking, Reading Fiction, Dog Ownership, Running, Bike Commuting</a:t>
            </a:r>
          </a:p>
          <a:p>
            <a:r>
              <a:rPr lang="en-US" sz="1000" b="1" dirty="0"/>
              <a:t>Why did you choose Hopkins: </a:t>
            </a:r>
            <a:r>
              <a:rPr lang="en-US" sz="1000" dirty="0"/>
              <a:t>I got the overwhelming sense on my interview day that the pediatrics community would nurture me both intellectually and personally. I have felt so welcome here since day 1 and cannot imagine a better group of smart, kind and caring people to train under and alongside. The culture of teaching here is incredible, as is the support I feel to grow, make mistakes and be myself. I could not be happier at Hopkins!</a:t>
            </a:r>
          </a:p>
          <a:p>
            <a:r>
              <a:rPr lang="en-US" sz="1000" b="1" dirty="0"/>
              <a:t>What excites you most about living in Baltimore: </a:t>
            </a:r>
            <a:r>
              <a:rPr lang="en-US" sz="1000" dirty="0"/>
              <a:t>Baltimore is amazing. Coming from the northwest, I was surprised by how much terrific hiking there is just 10-20 minutes away. My partner and I both love how easy it is to get into nature with my energetic dog. And to enjoy all the perks of a vibrant, young, fun city!</a:t>
            </a:r>
          </a:p>
          <a:p>
            <a:pPr algn="ctr"/>
            <a:r>
              <a:rPr lang="en-US" sz="900" i="1" dirty="0"/>
              <a:t>He/Him</a:t>
            </a:r>
          </a:p>
        </p:txBody>
      </p:sp>
      <p:sp>
        <p:nvSpPr>
          <p:cNvPr id="12" name="TextBox 11"/>
          <p:cNvSpPr txBox="1"/>
          <p:nvPr/>
        </p:nvSpPr>
        <p:spPr>
          <a:xfrm>
            <a:off x="9172450" y="2380726"/>
            <a:ext cx="2302627" cy="1200329"/>
          </a:xfrm>
          <a:prstGeom prst="rect">
            <a:avLst/>
          </a:prstGeom>
          <a:noFill/>
          <a:ln>
            <a:solidFill>
              <a:schemeClr val="tx1"/>
            </a:solidFill>
          </a:ln>
        </p:spPr>
        <p:txBody>
          <a:bodyPr wrap="square" rtlCol="0">
            <a:spAutoFit/>
          </a:bodyPr>
          <a:lstStyle/>
          <a:p>
            <a:r>
              <a:rPr lang="en-US" sz="1200" b="1" dirty="0"/>
              <a:t>Hometown</a:t>
            </a:r>
            <a:r>
              <a:rPr lang="en-US" sz="1200" dirty="0"/>
              <a:t>: Baltimore, MD</a:t>
            </a:r>
          </a:p>
          <a:p>
            <a:r>
              <a:rPr lang="en-US" sz="1200" b="1" dirty="0"/>
              <a:t>Medical School: </a:t>
            </a:r>
            <a:r>
              <a:rPr lang="en-US" sz="1200" dirty="0"/>
              <a:t>King’s College</a:t>
            </a:r>
          </a:p>
          <a:p>
            <a:r>
              <a:rPr lang="en-US" sz="1200" b="1" dirty="0"/>
              <a:t>For Fun: </a:t>
            </a:r>
            <a:r>
              <a:rPr lang="en-US" sz="1200" dirty="0"/>
              <a:t>Bicycling -Running -Golf -Tennis -Lacrosse -Reading -Travel -Cooking -Hiking</a:t>
            </a:r>
            <a:endParaRPr lang="en-US" sz="1200" b="1" dirty="0"/>
          </a:p>
          <a:p>
            <a:pPr algn="ctr"/>
            <a:r>
              <a:rPr lang="en-US" sz="1200" i="1" dirty="0"/>
              <a:t>He/Him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185" t="5752" r="9608" b="5436"/>
          <a:stretch/>
        </p:blipFill>
        <p:spPr>
          <a:xfrm rot="16200000">
            <a:off x="1373251" y="825636"/>
            <a:ext cx="1534334" cy="1351720"/>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999" t="2455" r="10998" b="4242"/>
          <a:stretch/>
        </p:blipFill>
        <p:spPr>
          <a:xfrm rot="16200000">
            <a:off x="3970591" y="832674"/>
            <a:ext cx="1568890" cy="141428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3343" r="8065" b="4802"/>
          <a:stretch/>
        </p:blipFill>
        <p:spPr>
          <a:xfrm rot="16200000">
            <a:off x="6733868" y="813831"/>
            <a:ext cx="1564219" cy="1447297"/>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4618" t="1" r="11320" b="226"/>
          <a:stretch/>
        </p:blipFill>
        <p:spPr>
          <a:xfrm rot="16200000">
            <a:off x="9503923" y="817242"/>
            <a:ext cx="1521463" cy="1492572"/>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0918697"/>
              </p:ext>
            </p:extLst>
          </p:nvPr>
        </p:nvGraphicFramePr>
        <p:xfrm>
          <a:off x="1112362" y="122548"/>
          <a:ext cx="10939224" cy="6636471"/>
        </p:xfrm>
        <a:graphic>
          <a:graphicData uri="http://schemas.openxmlformats.org/drawingml/2006/table">
            <a:tbl>
              <a:tblPr firstRow="1" bandRow="1">
                <a:tableStyleId>{5C22544A-7EE6-4342-B048-85BDC9FD1C3A}</a:tableStyleId>
              </a:tblPr>
              <a:tblGrid>
                <a:gridCol w="2734806">
                  <a:extLst>
                    <a:ext uri="{9D8B030D-6E8A-4147-A177-3AD203B41FA5}">
                      <a16:colId xmlns:a16="http://schemas.microsoft.com/office/drawing/2014/main" val="581946562"/>
                    </a:ext>
                  </a:extLst>
                </a:gridCol>
                <a:gridCol w="2608496">
                  <a:extLst>
                    <a:ext uri="{9D8B030D-6E8A-4147-A177-3AD203B41FA5}">
                      <a16:colId xmlns:a16="http://schemas.microsoft.com/office/drawing/2014/main" val="2776494075"/>
                    </a:ext>
                  </a:extLst>
                </a:gridCol>
                <a:gridCol w="2861116">
                  <a:extLst>
                    <a:ext uri="{9D8B030D-6E8A-4147-A177-3AD203B41FA5}">
                      <a16:colId xmlns:a16="http://schemas.microsoft.com/office/drawing/2014/main" val="4095973248"/>
                    </a:ext>
                  </a:extLst>
                </a:gridCol>
                <a:gridCol w="2734806">
                  <a:extLst>
                    <a:ext uri="{9D8B030D-6E8A-4147-A177-3AD203B41FA5}">
                      <a16:colId xmlns:a16="http://schemas.microsoft.com/office/drawing/2014/main" val="1814390980"/>
                    </a:ext>
                  </a:extLst>
                </a:gridCol>
              </a:tblGrid>
              <a:tr h="6636471">
                <a:tc>
                  <a:txBody>
                    <a:bodyPr/>
                    <a:lstStyle/>
                    <a:p>
                      <a:pPr algn="ctr"/>
                      <a:r>
                        <a:rPr lang="en-US" u="sng" dirty="0">
                          <a:solidFill>
                            <a:schemeClr val="tx1"/>
                          </a:solidFill>
                        </a:rPr>
                        <a:t>Rikiara Brown</a:t>
                      </a:r>
                      <a:endParaRPr lang="en-US" u="sng" baseline="0" dirty="0">
                        <a:solidFill>
                          <a:schemeClr val="tx1"/>
                        </a:solidFill>
                      </a:endParaRPr>
                    </a:p>
                    <a:p>
                      <a:pPr algn="ctr"/>
                      <a:r>
                        <a:rPr lang="en-US" sz="1200" u="sng" baseline="0" dirty="0">
                          <a:solidFill>
                            <a:schemeClr val="tx1"/>
                          </a:solidFill>
                        </a:rPr>
                        <a:t>M.D.</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Carolei Bryan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Amber Bulna</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Cecilia Di Caprio</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353033" y="2271232"/>
            <a:ext cx="2271675" cy="3462486"/>
          </a:xfrm>
          <a:prstGeom prst="rect">
            <a:avLst/>
          </a:prstGeom>
          <a:noFill/>
          <a:ln>
            <a:solidFill>
              <a:schemeClr val="tx1"/>
            </a:solidFill>
          </a:ln>
        </p:spPr>
        <p:txBody>
          <a:bodyPr wrap="square" rtlCol="0">
            <a:spAutoFit/>
          </a:bodyPr>
          <a:lstStyle/>
          <a:p>
            <a:r>
              <a:rPr lang="en-US" sz="1100" b="1" dirty="0"/>
              <a:t>Hometown</a:t>
            </a:r>
            <a:r>
              <a:rPr lang="en-US" sz="1100" dirty="0"/>
              <a:t>: Baltimore, MD</a:t>
            </a:r>
          </a:p>
          <a:p>
            <a:r>
              <a:rPr lang="en-US" sz="1100" b="1" dirty="0"/>
              <a:t>Medical School: </a:t>
            </a:r>
            <a:r>
              <a:rPr lang="en-US" sz="1100" dirty="0"/>
              <a:t>Howard University</a:t>
            </a:r>
          </a:p>
          <a:p>
            <a:r>
              <a:rPr lang="en-US" sz="1100" b="1" dirty="0"/>
              <a:t>For fun: </a:t>
            </a:r>
            <a:r>
              <a:rPr lang="en-US" sz="1100" dirty="0"/>
              <a:t>Self-taught culinary artist. A few of my favorite dishes to cook are oxtail, shrimp scampi, and shrimp tacos. -DJing: mixer of R&amp;B and hip-hop tunes. -I love to photograph nature and use my instant camera to capture moments in time. -I enjoy singing at the top of my lungs at my favorite artists’ concerts. -Collector of passport stamps. I have traveled to Mexico, Jamaica, Bahamas, Aruba, Canada, Dominican Republic, and Colombia. -I love to roller skate. -Professional shower singing.</a:t>
            </a:r>
            <a:endParaRPr lang="en-US" sz="1100" b="1" dirty="0"/>
          </a:p>
          <a:p>
            <a:pPr algn="ctr"/>
            <a:r>
              <a:rPr lang="en-US" sz="1100" i="1" dirty="0"/>
              <a:t>She/Her</a:t>
            </a:r>
          </a:p>
          <a:p>
            <a:endParaRPr lang="en-US" sz="1000" u="sng" dirty="0"/>
          </a:p>
        </p:txBody>
      </p:sp>
      <p:sp>
        <p:nvSpPr>
          <p:cNvPr id="10" name="TextBox 9"/>
          <p:cNvSpPr txBox="1"/>
          <p:nvPr/>
        </p:nvSpPr>
        <p:spPr>
          <a:xfrm>
            <a:off x="4045257" y="2217371"/>
            <a:ext cx="2275145" cy="3816429"/>
          </a:xfrm>
          <a:prstGeom prst="rect">
            <a:avLst/>
          </a:prstGeom>
          <a:noFill/>
          <a:ln>
            <a:solidFill>
              <a:schemeClr val="tx1"/>
            </a:solidFill>
          </a:ln>
        </p:spPr>
        <p:txBody>
          <a:bodyPr wrap="square" rtlCol="0">
            <a:spAutoFit/>
          </a:bodyPr>
          <a:lstStyle/>
          <a:p>
            <a:pPr lvl="0" fontAlgn="base"/>
            <a:r>
              <a:rPr lang="en-US" sz="1100" b="1" dirty="0"/>
              <a:t>Hometown: </a:t>
            </a:r>
            <a:r>
              <a:rPr lang="en-US" sz="1100" dirty="0"/>
              <a:t>Wadesboro, NC</a:t>
            </a:r>
          </a:p>
          <a:p>
            <a:pPr lvl="0" fontAlgn="base"/>
            <a:r>
              <a:rPr lang="en-US" sz="1100" b="1" dirty="0"/>
              <a:t>Medical School: </a:t>
            </a:r>
            <a:r>
              <a:rPr lang="en-US" sz="1100" dirty="0"/>
              <a:t>University of North Carolina School of Medicine </a:t>
            </a:r>
          </a:p>
          <a:p>
            <a:pPr lvl="0" fontAlgn="base"/>
            <a:r>
              <a:rPr lang="en-US" sz="1100" b="1" dirty="0"/>
              <a:t>For Fun: </a:t>
            </a:r>
            <a:r>
              <a:rPr lang="en-US" sz="1100" dirty="0"/>
              <a:t>Painting, Listening to Music, Singing, Indulging in Self Care, Skincare, Being a Cat-Mom, Dancing, Netflix, Socializing</a:t>
            </a:r>
            <a:endParaRPr lang="en-US" sz="1100" b="1" dirty="0"/>
          </a:p>
          <a:p>
            <a:pPr lvl="0" fontAlgn="base"/>
            <a:r>
              <a:rPr lang="en-US" sz="1100" b="1" dirty="0"/>
              <a:t>Why did you choose Hopkins?:</a:t>
            </a:r>
            <a:r>
              <a:rPr lang="en-US" sz="1100" dirty="0"/>
              <a:t>I felt that being at Hopkins would break a glass ceiling I was unaware I had for myself. If I went to Hopkins there would be no limitations to my medical career. During my interview day I felt that they valued my goals and would help me to achieve them throughout and after my residency. </a:t>
            </a:r>
          </a:p>
          <a:p>
            <a:pPr lvl="0" fontAlgn="base"/>
            <a:r>
              <a:rPr lang="en-US" sz="1100" b="1" dirty="0"/>
              <a:t>What excites you most about living in Baltimore? </a:t>
            </a:r>
            <a:r>
              <a:rPr lang="en-US" sz="1100" dirty="0"/>
              <a:t>I am excited to be in a city where the community largely reflects my appearance and the culture I grew up in. </a:t>
            </a:r>
          </a:p>
          <a:p>
            <a:pPr lvl="0" algn="ctr" fontAlgn="base"/>
            <a:r>
              <a:rPr lang="en-US" sz="1100" i="1" dirty="0"/>
              <a:t>She/Her</a:t>
            </a:r>
            <a:endParaRPr lang="en-US" sz="1200" i="1" dirty="0"/>
          </a:p>
        </p:txBody>
      </p:sp>
      <p:sp>
        <p:nvSpPr>
          <p:cNvPr id="11" name="TextBox 10"/>
          <p:cNvSpPr txBox="1"/>
          <p:nvPr/>
        </p:nvSpPr>
        <p:spPr>
          <a:xfrm>
            <a:off x="6557603" y="2196592"/>
            <a:ext cx="2601426" cy="4524315"/>
          </a:xfrm>
          <a:prstGeom prst="rect">
            <a:avLst/>
          </a:prstGeom>
          <a:noFill/>
          <a:ln>
            <a:solidFill>
              <a:schemeClr val="tx1"/>
            </a:solidFill>
          </a:ln>
        </p:spPr>
        <p:txBody>
          <a:bodyPr wrap="square" rtlCol="0">
            <a:spAutoFit/>
          </a:bodyPr>
          <a:lstStyle/>
          <a:p>
            <a:r>
              <a:rPr lang="en-US" sz="900" b="1" dirty="0"/>
              <a:t>Hometown</a:t>
            </a:r>
            <a:r>
              <a:rPr lang="en-US" sz="900" dirty="0"/>
              <a:t>: Belleville NJ</a:t>
            </a:r>
          </a:p>
          <a:p>
            <a:r>
              <a:rPr lang="en-US" sz="900" b="1" dirty="0"/>
              <a:t>Medical School:</a:t>
            </a:r>
            <a:r>
              <a:rPr lang="en-US" sz="900" dirty="0"/>
              <a:t> University of Miami </a:t>
            </a:r>
          </a:p>
          <a:p>
            <a:r>
              <a:rPr lang="en-US" sz="900" b="1" dirty="0"/>
              <a:t>For fun</a:t>
            </a:r>
            <a:r>
              <a:rPr lang="en-US" sz="900" b="1" dirty="0">
                <a:solidFill>
                  <a:srgbClr val="000000"/>
                </a:solidFill>
              </a:rPr>
              <a:t>:</a:t>
            </a:r>
            <a:r>
              <a:rPr lang="en-US" sz="900" dirty="0">
                <a:solidFill>
                  <a:srgbClr val="000000"/>
                </a:solidFill>
                <a:ea typeface="Calibri" panose="020F0502020204030204" pitchFamily="34" charset="0"/>
              </a:rPr>
              <a:t> </a:t>
            </a:r>
            <a:r>
              <a:rPr lang="en-US" sz="900" dirty="0"/>
              <a:t>1. Singing: I have been part of a cappella groups that allow me to express myself and connect with others through song. 2. Succulents: I nurture a garden consisting of a variety of succulents, including </a:t>
            </a:r>
            <a:r>
              <a:rPr lang="en-US" sz="900" dirty="0" err="1"/>
              <a:t>graptosedum</a:t>
            </a:r>
            <a:r>
              <a:rPr lang="en-US" sz="900" dirty="0"/>
              <a:t>, </a:t>
            </a:r>
            <a:r>
              <a:rPr lang="en-US" sz="900" dirty="0" err="1"/>
              <a:t>crassula</a:t>
            </a:r>
            <a:r>
              <a:rPr lang="en-US" sz="900" dirty="0"/>
              <a:t>, and aloe. 3. HIIT workouts: Through high-intensity interval training I acquire stress relief and the ability to build my mental strength and push my limits. 4. Anime Enthusiast: I enjoy </a:t>
            </a:r>
            <a:r>
              <a:rPr lang="en-US" sz="900" dirty="0" err="1"/>
              <a:t>shonen</a:t>
            </a:r>
            <a:r>
              <a:rPr lang="en-US" sz="900" dirty="0"/>
              <a:t> and </a:t>
            </a:r>
            <a:r>
              <a:rPr lang="en-US" sz="900" dirty="0" err="1"/>
              <a:t>shojo</a:t>
            </a:r>
            <a:r>
              <a:rPr lang="en-US" sz="900" dirty="0"/>
              <a:t> genres while learning life lessons and escaping reality. </a:t>
            </a:r>
            <a:endParaRPr lang="en-US" sz="900" dirty="0">
              <a:solidFill>
                <a:srgbClr val="000000"/>
              </a:solidFill>
              <a:ea typeface="Calibri" panose="020F0502020204030204" pitchFamily="34" charset="0"/>
            </a:endParaRPr>
          </a:p>
          <a:p>
            <a:r>
              <a:rPr lang="en-US" sz="900" b="1" dirty="0">
                <a:solidFill>
                  <a:srgbClr val="000000"/>
                </a:solidFill>
              </a:rPr>
              <a:t>Why did you choose Hopkins? </a:t>
            </a:r>
            <a:r>
              <a:rPr lang="en-US" sz="900" dirty="0">
                <a:solidFill>
                  <a:srgbClr val="000000"/>
                </a:solidFill>
              </a:rPr>
              <a:t>After my interview day I knew immediately that Hopkins was the home for me. The program placed a lot of emphasis on caring for the community of Baltimore, and I wanted to continue creating substantial change for kids and their families! I have so much opportunity to advocate for my patients. The vibes from program leadership and the residents were on point, and their kindness was palpable even over zoom! I am so happy with my decision, and could not imagine myself anywhere else. </a:t>
            </a:r>
          </a:p>
          <a:p>
            <a:r>
              <a:rPr lang="en-US" sz="900" b="1" dirty="0"/>
              <a:t>What excites you most about living in Baltimore</a:t>
            </a:r>
            <a:r>
              <a:rPr lang="en-US" sz="900" dirty="0"/>
              <a:t>: There is so much to do in Baltimore! I have been loving the food scene, and it is very easy to get around and meet up with co residents ! I highly recommend trying </a:t>
            </a:r>
            <a:r>
              <a:rPr lang="en-US" sz="900" dirty="0" err="1"/>
              <a:t>Clavel</a:t>
            </a:r>
            <a:r>
              <a:rPr lang="en-US" sz="900" dirty="0"/>
              <a:t> as soon as possible!! </a:t>
            </a:r>
          </a:p>
          <a:p>
            <a:pPr algn="ctr"/>
            <a:r>
              <a:rPr lang="en-US" sz="900" i="1" dirty="0"/>
              <a:t>She/Her</a:t>
            </a:r>
          </a:p>
        </p:txBody>
      </p:sp>
      <p:sp>
        <p:nvSpPr>
          <p:cNvPr id="12" name="TextBox 11"/>
          <p:cNvSpPr txBox="1"/>
          <p:nvPr/>
        </p:nvSpPr>
        <p:spPr>
          <a:xfrm>
            <a:off x="9387527" y="2159663"/>
            <a:ext cx="2652757" cy="4408899"/>
          </a:xfrm>
          <a:prstGeom prst="rect">
            <a:avLst/>
          </a:prstGeom>
          <a:noFill/>
          <a:ln>
            <a:solidFill>
              <a:schemeClr val="tx1"/>
            </a:solidFill>
          </a:ln>
        </p:spPr>
        <p:txBody>
          <a:bodyPr wrap="square" rtlCol="0">
            <a:spAutoFit/>
          </a:bodyPr>
          <a:lstStyle/>
          <a:p>
            <a:r>
              <a:rPr lang="en-US" sz="1000" b="1" dirty="0"/>
              <a:t>Hometown</a:t>
            </a:r>
            <a:r>
              <a:rPr lang="en-US" sz="1000" dirty="0"/>
              <a:t>: Minneapolis, Minnesota</a:t>
            </a:r>
          </a:p>
          <a:p>
            <a:r>
              <a:rPr lang="en-US" sz="1000" b="1" dirty="0"/>
              <a:t>Medical School</a:t>
            </a:r>
            <a:r>
              <a:rPr lang="en-US" sz="1000" dirty="0"/>
              <a:t>: University of Minnesota Medical School</a:t>
            </a:r>
          </a:p>
          <a:p>
            <a:r>
              <a:rPr lang="en-US" sz="1000" b="1" dirty="0"/>
              <a:t>For Fun I</a:t>
            </a:r>
            <a:r>
              <a:rPr lang="en-US" sz="1000" dirty="0"/>
              <a:t>: Like to spend time outside (running, hiking, going on walks), cook and hangout with my fiancé, and play board games!</a:t>
            </a:r>
          </a:p>
          <a:p>
            <a:r>
              <a:rPr lang="en-US" sz="1000" b="1" dirty="0"/>
              <a:t>Why did you choose Hopkins? </a:t>
            </a:r>
            <a:r>
              <a:rPr lang="en-US" sz="1000" dirty="0"/>
              <a:t>I really </a:t>
            </a:r>
            <a:r>
              <a:rPr lang="en-US" sz="1000" dirty="0" err="1"/>
              <a:t>really</a:t>
            </a:r>
            <a:r>
              <a:rPr lang="en-US" sz="1000" dirty="0"/>
              <a:t> loved my interview day! All the residents I met were incredibly supportive and there was such a strong sense of community among them. I also had a chance to sit in on rounds during the interview, and was really impressed by the level of autonomy that the residents were given and the approachability of the attending. Overall, my goal was to train at a place where I would have the opportunity to care for complex patients in an academic setting while also learning about community pediatrics, social determinants of health, and health equity -- the Harriet Lane Program (and specifically the Health Equity Track) offered me all of this!</a:t>
            </a:r>
            <a:r>
              <a:rPr lang="en-US" sz="1000" b="1" dirty="0"/>
              <a:t> </a:t>
            </a:r>
          </a:p>
          <a:p>
            <a:r>
              <a:rPr lang="en-US" sz="1000" b="1" dirty="0"/>
              <a:t>What excites you most about living in Baltimore? </a:t>
            </a:r>
            <a:r>
              <a:rPr lang="en-US" sz="1000" dirty="0"/>
              <a:t>Being near the water with great walking/running routes, escaping Minnesota winters, and being able to travel easily up and down the East Coast!</a:t>
            </a:r>
          </a:p>
          <a:p>
            <a:pPr algn="ctr"/>
            <a:r>
              <a:rPr lang="en-US" sz="1000" i="1" dirty="0"/>
              <a:t>She/Her</a:t>
            </a:r>
            <a:endParaRPr lang="en-US" sz="1050" i="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368" r="11475" b="1207"/>
          <a:stretch/>
        </p:blipFill>
        <p:spPr>
          <a:xfrm rot="16200000">
            <a:off x="1708142" y="696283"/>
            <a:ext cx="1419851" cy="158076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055" t="-1" r="10234" b="9"/>
          <a:stretch/>
        </p:blipFill>
        <p:spPr>
          <a:xfrm rot="16200000">
            <a:off x="4459473" y="604881"/>
            <a:ext cx="1408278" cy="1598988"/>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0481" r="10281" b="2338"/>
          <a:stretch/>
        </p:blipFill>
        <p:spPr>
          <a:xfrm rot="16200000">
            <a:off x="7190853" y="604881"/>
            <a:ext cx="1454831" cy="1598989"/>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4467" t="1" r="9621" b="2466"/>
          <a:stretch/>
        </p:blipFill>
        <p:spPr>
          <a:xfrm rot="16200000">
            <a:off x="9806949" y="564937"/>
            <a:ext cx="1374942" cy="1598988"/>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8526274"/>
              </p:ext>
            </p:extLst>
          </p:nvPr>
        </p:nvGraphicFramePr>
        <p:xfrm>
          <a:off x="959668" y="135803"/>
          <a:ext cx="10804242" cy="6573222"/>
        </p:xfrm>
        <a:graphic>
          <a:graphicData uri="http://schemas.openxmlformats.org/drawingml/2006/table">
            <a:tbl>
              <a:tblPr firstRow="1" bandRow="1">
                <a:tableStyleId>{5C22544A-7EE6-4342-B048-85BDC9FD1C3A}</a:tableStyleId>
              </a:tblPr>
              <a:tblGrid>
                <a:gridCol w="2668872">
                  <a:extLst>
                    <a:ext uri="{9D8B030D-6E8A-4147-A177-3AD203B41FA5}">
                      <a16:colId xmlns:a16="http://schemas.microsoft.com/office/drawing/2014/main" val="141670681"/>
                    </a:ext>
                  </a:extLst>
                </a:gridCol>
                <a:gridCol w="2786589">
                  <a:extLst>
                    <a:ext uri="{9D8B030D-6E8A-4147-A177-3AD203B41FA5}">
                      <a16:colId xmlns:a16="http://schemas.microsoft.com/office/drawing/2014/main" val="1237913406"/>
                    </a:ext>
                  </a:extLst>
                </a:gridCol>
                <a:gridCol w="2706254">
                  <a:extLst>
                    <a:ext uri="{9D8B030D-6E8A-4147-A177-3AD203B41FA5}">
                      <a16:colId xmlns:a16="http://schemas.microsoft.com/office/drawing/2014/main" val="530441948"/>
                    </a:ext>
                  </a:extLst>
                </a:gridCol>
                <a:gridCol w="2642527">
                  <a:extLst>
                    <a:ext uri="{9D8B030D-6E8A-4147-A177-3AD203B41FA5}">
                      <a16:colId xmlns:a16="http://schemas.microsoft.com/office/drawing/2014/main" val="3661237876"/>
                    </a:ext>
                  </a:extLst>
                </a:gridCol>
              </a:tblGrid>
              <a:tr h="6573222">
                <a:tc>
                  <a:txBody>
                    <a:bodyPr/>
                    <a:lstStyle/>
                    <a:p>
                      <a:pPr algn="ctr"/>
                      <a:r>
                        <a:rPr lang="en-US" u="sng" baseline="0" dirty="0">
                          <a:solidFill>
                            <a:schemeClr val="tx1"/>
                          </a:solidFill>
                        </a:rPr>
                        <a:t>Chizorbam Diribe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Ehrenberg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Rafi Faria</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Whitney Fidelis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86326" y="2275340"/>
            <a:ext cx="2427435" cy="4108817"/>
          </a:xfrm>
          <a:prstGeom prst="rect">
            <a:avLst/>
          </a:prstGeom>
          <a:noFill/>
          <a:ln>
            <a:solidFill>
              <a:schemeClr val="tx1"/>
            </a:solidFill>
          </a:ln>
        </p:spPr>
        <p:txBody>
          <a:bodyPr wrap="square" rtlCol="0">
            <a:spAutoFit/>
          </a:bodyPr>
          <a:lstStyle/>
          <a:p>
            <a:r>
              <a:rPr lang="en-US" sz="900" b="1" dirty="0"/>
              <a:t>Hometown</a:t>
            </a:r>
            <a:r>
              <a:rPr lang="en-US" sz="900" dirty="0"/>
              <a:t>: Houston, Texas</a:t>
            </a:r>
          </a:p>
          <a:p>
            <a:r>
              <a:rPr lang="en-US" sz="900" b="1" dirty="0"/>
              <a:t>Medical school</a:t>
            </a:r>
            <a:r>
              <a:rPr lang="en-US" sz="900" dirty="0"/>
              <a:t>: The University of Texas Medical Branch at Galveston</a:t>
            </a:r>
          </a:p>
          <a:p>
            <a:r>
              <a:rPr lang="en-US" sz="900" b="1" dirty="0"/>
              <a:t>For fun</a:t>
            </a:r>
            <a:r>
              <a:rPr lang="en-US" sz="900" dirty="0"/>
              <a:t>:  - Cooking, with interests in recreating meals following different recipes. - Decorating, preferences in modern-style interior designing. - Outdoor activities, such as playing badminton, basketball, and running track. - Playing violin, with interests in learning new instruments, such as the piano. </a:t>
            </a:r>
          </a:p>
          <a:p>
            <a:r>
              <a:rPr lang="en-US" sz="900" b="1" dirty="0"/>
              <a:t>Why did you choose Hopkins?: </a:t>
            </a:r>
            <a:r>
              <a:rPr lang="en-US" sz="900" dirty="0"/>
              <a:t>I chose Hopkins because I felt so welcomed when I visited for my visiting elective as a fourth year medical student.  I really enjoyed the learning opportunities and the people. Everyone not only prioritized providing the best and most comfortable learning environment, but also prioritized wellness and enjoying the journey of residency.</a:t>
            </a:r>
          </a:p>
          <a:p>
            <a:r>
              <a:rPr lang="en-US" sz="900" b="1" dirty="0"/>
              <a:t>What excites you most about living in Baltimore?: </a:t>
            </a:r>
            <a:r>
              <a:rPr lang="en-US" sz="900" dirty="0"/>
              <a:t>I am most excited about the FOOD. Being from Houston, food is a serious matter. So I can't wait to try all the great, diverse food that Baltimore has to offer! BONUS: Baltimore is very close to different cities in the east coast, so visiting my sister in DC is always quick and easy!</a:t>
            </a:r>
          </a:p>
          <a:p>
            <a:pPr algn="ctr"/>
            <a:r>
              <a:rPr lang="en-US" sz="900" i="1" dirty="0"/>
              <a:t>She/Her</a:t>
            </a:r>
          </a:p>
        </p:txBody>
      </p:sp>
      <p:sp>
        <p:nvSpPr>
          <p:cNvPr id="10" name="TextBox 9"/>
          <p:cNvSpPr txBox="1"/>
          <p:nvPr/>
        </p:nvSpPr>
        <p:spPr>
          <a:xfrm>
            <a:off x="3774437" y="2277253"/>
            <a:ext cx="2427435" cy="3970318"/>
          </a:xfrm>
          <a:prstGeom prst="rect">
            <a:avLst/>
          </a:prstGeom>
          <a:noFill/>
          <a:ln>
            <a:solidFill>
              <a:schemeClr val="tx1"/>
            </a:solidFill>
          </a:ln>
        </p:spPr>
        <p:txBody>
          <a:bodyPr wrap="square" rtlCol="0">
            <a:spAutoFit/>
          </a:bodyPr>
          <a:lstStyle/>
          <a:p>
            <a:r>
              <a:rPr lang="en-US" sz="900" b="1" dirty="0"/>
              <a:t>Hometown: </a:t>
            </a:r>
            <a:r>
              <a:rPr lang="en-US" sz="900" dirty="0"/>
              <a:t>East Aurora, NY</a:t>
            </a:r>
          </a:p>
          <a:p>
            <a:r>
              <a:rPr lang="en-US" sz="900" b="1" dirty="0"/>
              <a:t>Medical School: </a:t>
            </a:r>
            <a:r>
              <a:rPr lang="en-US" sz="900" dirty="0"/>
              <a:t>University of Pittsburgh School of Medicine</a:t>
            </a:r>
          </a:p>
          <a:p>
            <a:r>
              <a:rPr lang="en-US" sz="900" b="1" dirty="0"/>
              <a:t>For Fun: </a:t>
            </a:r>
            <a:r>
              <a:rPr lang="en-US" sz="900" dirty="0"/>
              <a:t>The Buffalo Bills: I'm a massive football fan and every year I'm confident that the Bills will win a Super Bowl (I have yet to be correct). Raising Livestock/Riding Horses: I grew up on a small farm and was an avid participant in the local 4H program where I showed horses, pigs and chickens. I used to compete in barrel racing but now enjoy trail riding when I'm home. Hiking: I love being outdoors and finding ways to be active. I am always looking for new trails, especially ones with waterfalls!</a:t>
            </a:r>
          </a:p>
          <a:p>
            <a:r>
              <a:rPr lang="en-US" sz="900" b="1" dirty="0"/>
              <a:t>Why did you choose Hopkins? </a:t>
            </a:r>
            <a:r>
              <a:rPr lang="en-US" sz="900" dirty="0"/>
              <a:t>The people! Everyone I talked to throughout the interview process at Hopkins was so kind and seemed genuinely happy to be there. Also, I wanted to go somewhere where I would have the opportunity to work with a diverse population, and knew I would be able to at Hopkins. </a:t>
            </a:r>
          </a:p>
          <a:p>
            <a:r>
              <a:rPr lang="en-US" sz="900" b="1" dirty="0"/>
              <a:t>What excites you most about living in Baltimore? </a:t>
            </a:r>
            <a:r>
              <a:rPr lang="en-US" sz="900" dirty="0"/>
              <a:t>I love exploring each of the neighborhoods and trying new restaurants with my partner! </a:t>
            </a:r>
          </a:p>
          <a:p>
            <a:pPr algn="ctr"/>
            <a:r>
              <a:rPr lang="en-US" sz="900" i="1" dirty="0"/>
              <a:t>She/Her</a:t>
            </a:r>
          </a:p>
        </p:txBody>
      </p:sp>
      <p:sp>
        <p:nvSpPr>
          <p:cNvPr id="11" name="TextBox 10"/>
          <p:cNvSpPr txBox="1"/>
          <p:nvPr/>
        </p:nvSpPr>
        <p:spPr>
          <a:xfrm>
            <a:off x="6513928" y="2275340"/>
            <a:ext cx="2427435" cy="3639458"/>
          </a:xfrm>
          <a:prstGeom prst="rect">
            <a:avLst/>
          </a:prstGeom>
          <a:noFill/>
          <a:ln>
            <a:solidFill>
              <a:schemeClr val="tx1"/>
            </a:solidFill>
          </a:ln>
        </p:spPr>
        <p:txBody>
          <a:bodyPr wrap="square" rtlCol="0">
            <a:spAutoFit/>
          </a:bodyPr>
          <a:lstStyle/>
          <a:p>
            <a:pPr lvl="0"/>
            <a:r>
              <a:rPr lang="en-US" sz="1000" b="1" dirty="0"/>
              <a:t>Hometown: </a:t>
            </a:r>
            <a:r>
              <a:rPr lang="pt-BR" sz="1000" dirty="0"/>
              <a:t>Nova Friburgo, Brazil &amp; Deerfield Beach, Florida </a:t>
            </a:r>
          </a:p>
          <a:p>
            <a:pPr lvl="0"/>
            <a:r>
              <a:rPr lang="en-US" sz="1000" b="1" dirty="0"/>
              <a:t>Medical School: </a:t>
            </a:r>
            <a:r>
              <a:rPr lang="en-US" sz="1000" dirty="0"/>
              <a:t>University of North Carolina at Chapel Hill</a:t>
            </a:r>
          </a:p>
          <a:p>
            <a:pPr lvl="0"/>
            <a:r>
              <a:rPr lang="en-US" sz="1000" b="1" dirty="0"/>
              <a:t>For fun I: </a:t>
            </a:r>
            <a:r>
              <a:rPr lang="en-US" sz="1000" dirty="0"/>
              <a:t>garden, cook and eat lots of food, travel, and read! </a:t>
            </a:r>
          </a:p>
          <a:p>
            <a:pPr lvl="0"/>
            <a:r>
              <a:rPr lang="en-US" sz="1000" b="1" dirty="0"/>
              <a:t>Why did you choose Hopkins?</a:t>
            </a:r>
            <a:r>
              <a:rPr lang="en-US" sz="1000" dirty="0"/>
              <a:t> I wanted to be at a residency program that really values resident education and provides opportunities to be involved in the community and get additional training in health equity! I'm interested in subspecializing and wanted a program that had lots of opportunities to explore subspecialties, while still giving me really good general peds training which Hopkins definitely does. I also loved how happy and close the residents seemed to be, which has definitely been even more true now that I'm here!</a:t>
            </a:r>
          </a:p>
          <a:p>
            <a:pPr lvl="0"/>
            <a:r>
              <a:rPr lang="en-US" sz="1000" b="1" dirty="0"/>
              <a:t>What excites me about Baltimore: </a:t>
            </a:r>
            <a:r>
              <a:rPr lang="en-US" sz="1000" dirty="0"/>
              <a:t>The food here is amazing! </a:t>
            </a:r>
          </a:p>
          <a:p>
            <a:pPr lvl="0" algn="ctr"/>
            <a:r>
              <a:rPr lang="en-US" sz="1050" i="1" dirty="0"/>
              <a:t>She/Her</a:t>
            </a:r>
          </a:p>
        </p:txBody>
      </p:sp>
      <p:sp>
        <p:nvSpPr>
          <p:cNvPr id="12" name="TextBox 11"/>
          <p:cNvSpPr txBox="1"/>
          <p:nvPr/>
        </p:nvSpPr>
        <p:spPr>
          <a:xfrm>
            <a:off x="9205461" y="2275340"/>
            <a:ext cx="2427435" cy="4278094"/>
          </a:xfrm>
          <a:prstGeom prst="rect">
            <a:avLst/>
          </a:prstGeom>
          <a:noFill/>
          <a:ln>
            <a:solidFill>
              <a:schemeClr val="tx1"/>
            </a:solidFill>
          </a:ln>
        </p:spPr>
        <p:txBody>
          <a:bodyPr wrap="square" rtlCol="0">
            <a:spAutoFit/>
          </a:bodyPr>
          <a:lstStyle/>
          <a:p>
            <a:pPr lvl="0"/>
            <a:r>
              <a:rPr lang="en-US" sz="900" b="1" dirty="0"/>
              <a:t>Hometown: </a:t>
            </a:r>
            <a:r>
              <a:rPr lang="en-US" sz="900" dirty="0"/>
              <a:t>Dallas, TX</a:t>
            </a:r>
          </a:p>
          <a:p>
            <a:pPr lvl="0"/>
            <a:r>
              <a:rPr lang="en-US" sz="900" b="1" dirty="0"/>
              <a:t>Medical School: </a:t>
            </a:r>
            <a:r>
              <a:rPr lang="en-US" sz="900" dirty="0"/>
              <a:t>Eastern Virginia Medical School</a:t>
            </a:r>
          </a:p>
          <a:p>
            <a:pPr lvl="0"/>
            <a:r>
              <a:rPr lang="en-US" sz="900" b="1" dirty="0"/>
              <a:t>For fun:</a:t>
            </a:r>
            <a:r>
              <a:rPr lang="en-US" sz="900" dirty="0"/>
              <a:t> Cooking/baking, my hope is to be able to pass down traditional Nigerian recipes to my kids. Still working on mastering them myself though. 2 Curating essential oil mixtures, I create my own natural hair and skin oil mixtures 3 Calligraphy and lettering my favorite song lyrics or quotes 4 Tarheel basketball fan</a:t>
            </a:r>
            <a:endParaRPr lang="en-US" sz="900" b="1" dirty="0"/>
          </a:p>
          <a:p>
            <a:r>
              <a:rPr lang="en-US" sz="900" b="1" dirty="0"/>
              <a:t>Why did you choose Hopkins? </a:t>
            </a:r>
            <a:r>
              <a:rPr lang="en-US" sz="900" dirty="0"/>
              <a:t>I chose Hopkins after completing an visiting elective here. Everyone was kind, welcoming and supportive. Creating what felt like a safe learning environment. After a few short weeks I already felt part of something special and continue to feel that way. There is definitely a work hard play hard mentality at this residency program that helps establish great balance.</a:t>
            </a:r>
          </a:p>
          <a:p>
            <a:pPr lvl="0"/>
            <a:r>
              <a:rPr lang="en-US" sz="900" b="1" dirty="0"/>
              <a:t>What excites me about Baltimore: </a:t>
            </a:r>
            <a:r>
              <a:rPr lang="en-US" sz="900" dirty="0"/>
              <a:t>The food! I love seafood (and all food) and it's everywhere here. I take everyone who comes to visit me to eat Maryland blue crabs, would highly recommend. Living close to water has become a non-negotiable for me so I also appreciate being able to take walks with amazing scenery. Lastly appreciate Baltimore's proximity to other fun cities- I have made so many weekend trips to Philly and DC </a:t>
            </a:r>
            <a:r>
              <a:rPr lang="en-US" sz="1000" dirty="0"/>
              <a:t>already! </a:t>
            </a:r>
          </a:p>
          <a:p>
            <a:pPr lvl="0"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117" r="10463" b="-130"/>
          <a:stretch/>
        </p:blipFill>
        <p:spPr>
          <a:xfrm rot="16200000">
            <a:off x="1454507" y="651209"/>
            <a:ext cx="1487471" cy="1590729"/>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894" r="12592" b="1986"/>
          <a:stretch/>
        </p:blipFill>
        <p:spPr>
          <a:xfrm rot="16200000">
            <a:off x="4327873" y="600615"/>
            <a:ext cx="1501875" cy="170632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5265" r="15487" b="773"/>
          <a:stretch/>
        </p:blipFill>
        <p:spPr>
          <a:xfrm rot="16200000">
            <a:off x="6991201" y="586209"/>
            <a:ext cx="1528265" cy="1706323"/>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8117" r="8144" b="2969"/>
          <a:stretch/>
        </p:blipFill>
        <p:spPr>
          <a:xfrm rot="16200000">
            <a:off x="9692203" y="586207"/>
            <a:ext cx="1417543" cy="170632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4505480"/>
              </p:ext>
            </p:extLst>
          </p:nvPr>
        </p:nvGraphicFramePr>
        <p:xfrm>
          <a:off x="976044" y="155448"/>
          <a:ext cx="10654300" cy="6638544"/>
        </p:xfrm>
        <a:graphic>
          <a:graphicData uri="http://schemas.openxmlformats.org/drawingml/2006/table">
            <a:tbl>
              <a:tblPr firstRow="1" bandRow="1">
                <a:tableStyleId>{5C22544A-7EE6-4342-B048-85BDC9FD1C3A}</a:tableStyleId>
              </a:tblPr>
              <a:tblGrid>
                <a:gridCol w="2590116">
                  <a:extLst>
                    <a:ext uri="{9D8B030D-6E8A-4147-A177-3AD203B41FA5}">
                      <a16:colId xmlns:a16="http://schemas.microsoft.com/office/drawing/2014/main" val="364458615"/>
                    </a:ext>
                  </a:extLst>
                </a:gridCol>
                <a:gridCol w="2737034">
                  <a:extLst>
                    <a:ext uri="{9D8B030D-6E8A-4147-A177-3AD203B41FA5}">
                      <a16:colId xmlns:a16="http://schemas.microsoft.com/office/drawing/2014/main" val="251707454"/>
                    </a:ext>
                  </a:extLst>
                </a:gridCol>
                <a:gridCol w="2663575">
                  <a:extLst>
                    <a:ext uri="{9D8B030D-6E8A-4147-A177-3AD203B41FA5}">
                      <a16:colId xmlns:a16="http://schemas.microsoft.com/office/drawing/2014/main" val="492754484"/>
                    </a:ext>
                  </a:extLst>
                </a:gridCol>
                <a:gridCol w="2663575">
                  <a:extLst>
                    <a:ext uri="{9D8B030D-6E8A-4147-A177-3AD203B41FA5}">
                      <a16:colId xmlns:a16="http://schemas.microsoft.com/office/drawing/2014/main" val="3661251563"/>
                    </a:ext>
                  </a:extLst>
                </a:gridCol>
              </a:tblGrid>
              <a:tr h="6638544">
                <a:tc>
                  <a:txBody>
                    <a:bodyPr/>
                    <a:lstStyle/>
                    <a:p>
                      <a:pPr algn="ctr"/>
                      <a:r>
                        <a:rPr lang="en-US" u="sng" baseline="0" dirty="0">
                          <a:solidFill>
                            <a:schemeClr val="tx1"/>
                          </a:solidFill>
                        </a:rPr>
                        <a:t>Jeanette Freeman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Elena Georges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Rachel Gilbert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Juliet Joseph</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9" name="TextBox 8"/>
          <p:cNvSpPr txBox="1"/>
          <p:nvPr/>
        </p:nvSpPr>
        <p:spPr>
          <a:xfrm>
            <a:off x="1081870" y="2363986"/>
            <a:ext cx="2400473" cy="3793346"/>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dirty="0" err="1"/>
              <a:t>Malverne</a:t>
            </a:r>
            <a:r>
              <a:rPr lang="en-US" sz="1000" dirty="0"/>
              <a:t>, NY</a:t>
            </a:r>
          </a:p>
          <a:p>
            <a:r>
              <a:rPr lang="en-US" sz="1000" b="1" dirty="0"/>
              <a:t>Medical School: </a:t>
            </a:r>
            <a:r>
              <a:rPr lang="en-US" sz="1000" dirty="0"/>
              <a:t>New York Medical College</a:t>
            </a:r>
          </a:p>
          <a:p>
            <a:r>
              <a:rPr lang="en-US" sz="1000" b="1" dirty="0"/>
              <a:t>For Fun: </a:t>
            </a:r>
            <a:r>
              <a:rPr lang="en-US" sz="1000" dirty="0"/>
              <a:t>playing trombone with a group or as a soloist, working with the Alumni Board for the Penn Band, discovering new music and bands, and attending concerts.</a:t>
            </a:r>
            <a:endParaRPr lang="en-US" sz="1000" b="1" dirty="0"/>
          </a:p>
          <a:p>
            <a:r>
              <a:rPr lang="en-US" sz="1000" b="1" dirty="0"/>
              <a:t>Why did you choose Hopkins? </a:t>
            </a:r>
            <a:r>
              <a:rPr lang="en-US" sz="1000" dirty="0"/>
              <a:t>I took place in family-centered rounds (virtually!) on my interview day and was blown away at how included everyone was. Residents, attendings, family members, and medical students were all part of the conversation, and it was a very welcoming environment. I was really impressed by the quality of teaching during Noon Conference, and the attendings were excited to teach, too! </a:t>
            </a:r>
          </a:p>
          <a:p>
            <a:r>
              <a:rPr lang="en-US" sz="1000" b="1" dirty="0"/>
              <a:t>What excites you most about living in Baltimore? </a:t>
            </a:r>
            <a:r>
              <a:rPr lang="en-US" sz="1000" dirty="0"/>
              <a:t>Living so close to the water! I'm excited to try new restaurants and explore the city with my co-residents. And definitely try more flavors at </a:t>
            </a:r>
            <a:r>
              <a:rPr lang="en-US" sz="1000" dirty="0" err="1"/>
              <a:t>Bmore</a:t>
            </a:r>
            <a:r>
              <a:rPr lang="en-US" sz="1000" dirty="0"/>
              <a:t> Licks. </a:t>
            </a:r>
          </a:p>
          <a:p>
            <a:pPr algn="ctr"/>
            <a:r>
              <a:rPr lang="en-US" sz="1050" i="1" dirty="0"/>
              <a:t>She/Her</a:t>
            </a:r>
          </a:p>
        </p:txBody>
      </p:sp>
      <p:sp>
        <p:nvSpPr>
          <p:cNvPr id="10" name="TextBox 9"/>
          <p:cNvSpPr txBox="1"/>
          <p:nvPr/>
        </p:nvSpPr>
        <p:spPr>
          <a:xfrm>
            <a:off x="3675116" y="2307553"/>
            <a:ext cx="2547535" cy="4408899"/>
          </a:xfrm>
          <a:prstGeom prst="rect">
            <a:avLst/>
          </a:prstGeom>
          <a:noFill/>
          <a:ln>
            <a:solidFill>
              <a:schemeClr val="tx1"/>
            </a:solidFill>
          </a:ln>
        </p:spPr>
        <p:txBody>
          <a:bodyPr wrap="square" rtlCol="0">
            <a:spAutoFit/>
          </a:bodyPr>
          <a:lstStyle/>
          <a:p>
            <a:r>
              <a:rPr lang="en-US" sz="900" b="1" dirty="0"/>
              <a:t>Hometown: </a:t>
            </a:r>
            <a:r>
              <a:rPr lang="en-US" sz="900" dirty="0"/>
              <a:t>Princeton, New Jersey</a:t>
            </a:r>
          </a:p>
          <a:p>
            <a:r>
              <a:rPr lang="en-US" sz="900" b="1" dirty="0"/>
              <a:t>Medical School</a:t>
            </a:r>
            <a:r>
              <a:rPr lang="en-US" sz="900" dirty="0"/>
              <a:t>: Rutgers Robert Wood Johnson</a:t>
            </a:r>
          </a:p>
          <a:p>
            <a:r>
              <a:rPr lang="en-US" sz="900" b="1" dirty="0"/>
              <a:t>For fun I</a:t>
            </a:r>
            <a:r>
              <a:rPr lang="en-US" sz="900" dirty="0"/>
              <a:t>: I like to try local restaurants, plan and go on self-created "ice cream tours", read a good book, spend time outdoors, have a laugh with friends/family and catch a good sunrise/sunset! I'm also working on expanding my plant collection! </a:t>
            </a:r>
          </a:p>
          <a:p>
            <a:r>
              <a:rPr lang="en-US" sz="900" b="1" dirty="0"/>
              <a:t>Why did you choose Hopkins</a:t>
            </a:r>
            <a:r>
              <a:rPr lang="en-US" sz="900" dirty="0"/>
              <a:t>: My interview day! Everyone seemed genuine, warm and clearly passionate about caring for children in the Baltimore area. It was also evident how supportive the program and residents are, and seemed like the Harriet Lane Residency Program truly was a family. I also valued the program's commitment to addressing SDOH. There is also a clear commitment to lifelong learning at Hopkins. Additionally, I really wanted to train at a program that would expose me to bread and butter pediatrics but also complex care patients and "zebras". My list could go on and on! </a:t>
            </a:r>
          </a:p>
          <a:p>
            <a:r>
              <a:rPr lang="en-US" sz="900" dirty="0"/>
              <a:t> </a:t>
            </a:r>
            <a:r>
              <a:rPr lang="en-US" sz="900" b="1" dirty="0"/>
              <a:t>What excited you most about living in Baltimore: </a:t>
            </a:r>
            <a:r>
              <a:rPr lang="en-US" sz="900" dirty="0"/>
              <a:t>The people- everyone seems genuinely friendly- you can't walk a block or go into a shop without being warmly greeted. There are also so many delicious restaurants (I think I have found every cuisine I could possibly imagine), and I LOVE the waterfront! There is always something going on, whether street festivals, concerts, or races!</a:t>
            </a:r>
          </a:p>
          <a:p>
            <a:pPr algn="ctr"/>
            <a:r>
              <a:rPr lang="en-US" sz="1050" i="1" dirty="0"/>
              <a:t>She/Her</a:t>
            </a:r>
          </a:p>
        </p:txBody>
      </p:sp>
      <p:sp>
        <p:nvSpPr>
          <p:cNvPr id="12" name="TextBox 11"/>
          <p:cNvSpPr txBox="1"/>
          <p:nvPr/>
        </p:nvSpPr>
        <p:spPr>
          <a:xfrm>
            <a:off x="6389823" y="2417216"/>
            <a:ext cx="2525814" cy="4154984"/>
          </a:xfrm>
          <a:prstGeom prst="rect">
            <a:avLst/>
          </a:prstGeom>
          <a:noFill/>
          <a:ln>
            <a:solidFill>
              <a:schemeClr val="tx1"/>
            </a:solidFill>
          </a:ln>
        </p:spPr>
        <p:txBody>
          <a:bodyPr wrap="square" rtlCol="0">
            <a:spAutoFit/>
          </a:bodyPr>
          <a:lstStyle/>
          <a:p>
            <a:r>
              <a:rPr lang="en-US" sz="1100" b="1" dirty="0"/>
              <a:t>Hometown: </a:t>
            </a:r>
            <a:r>
              <a:rPr lang="en-US" sz="1100" dirty="0"/>
              <a:t> Hobe Sound, FL</a:t>
            </a:r>
          </a:p>
          <a:p>
            <a:r>
              <a:rPr lang="en-US" sz="1100" b="1" dirty="0"/>
              <a:t>Med school</a:t>
            </a:r>
            <a:r>
              <a:rPr lang="en-US" sz="1100" dirty="0"/>
              <a:t>: University of Florida College of Medicine</a:t>
            </a:r>
          </a:p>
          <a:p>
            <a:r>
              <a:rPr lang="en-US" sz="1100" b="1" dirty="0"/>
              <a:t>For fun: </a:t>
            </a:r>
            <a:r>
              <a:rPr lang="en-US" sz="1100" dirty="0"/>
              <a:t>Guitar, running, surfing, reading, yoga, cooking, and soccer. </a:t>
            </a:r>
          </a:p>
          <a:p>
            <a:r>
              <a:rPr lang="en-US" sz="1100" b="1" dirty="0"/>
              <a:t>Why did I choose Hopkins: </a:t>
            </a:r>
            <a:r>
              <a:rPr lang="en-US" sz="1100" dirty="0"/>
              <a:t>As a Neurodevelopmental Disabilities applicant, I was drawn to the robust Pediatric training I would receive at JHH, as well as the incredible range of clinical exposure I would have training at the Kennedy Krieger Institute. I loved how supportive everyone was from program leadership to fellow residents and I feel very lucky to have such wonderful co-residents. </a:t>
            </a:r>
            <a:r>
              <a:rPr lang="en-US" sz="1100" b="1" dirty="0"/>
              <a:t> </a:t>
            </a:r>
          </a:p>
          <a:p>
            <a:r>
              <a:rPr lang="en-US" sz="1100" b="1" dirty="0"/>
              <a:t>What excites you the most about living in Baltimore: </a:t>
            </a:r>
            <a:r>
              <a:rPr lang="en-US" sz="1100" dirty="0"/>
              <a:t>I love how central Baltimore is to many cities up and down the East Coast. I love being outdoors and there is a lot of natural beauty along the harbor and easily accessible parks both in and around the city of Baltimore! </a:t>
            </a:r>
          </a:p>
          <a:p>
            <a:pPr algn="ctr"/>
            <a:r>
              <a:rPr lang="en-US" sz="1100" i="1" dirty="0"/>
              <a:t>She/Her</a:t>
            </a:r>
          </a:p>
        </p:txBody>
      </p:sp>
      <p:sp>
        <p:nvSpPr>
          <p:cNvPr id="13" name="TextBox 12"/>
          <p:cNvSpPr txBox="1"/>
          <p:nvPr/>
        </p:nvSpPr>
        <p:spPr>
          <a:xfrm>
            <a:off x="9165740" y="2417216"/>
            <a:ext cx="2166656" cy="3647152"/>
          </a:xfrm>
          <a:prstGeom prst="rect">
            <a:avLst/>
          </a:prstGeom>
          <a:noFill/>
          <a:ln>
            <a:solidFill>
              <a:schemeClr val="tx1"/>
            </a:solidFill>
          </a:ln>
        </p:spPr>
        <p:txBody>
          <a:bodyPr wrap="square" rtlCol="0">
            <a:spAutoFit/>
          </a:bodyPr>
          <a:lstStyle/>
          <a:p>
            <a:r>
              <a:rPr lang="en-US" sz="1050" b="1" dirty="0"/>
              <a:t>Hometown</a:t>
            </a:r>
            <a:r>
              <a:rPr lang="en-US" sz="1050" dirty="0"/>
              <a:t>: Greenwood, SC</a:t>
            </a:r>
          </a:p>
          <a:p>
            <a:r>
              <a:rPr lang="en-US" sz="1050" b="1" dirty="0"/>
              <a:t>Medical School: </a:t>
            </a:r>
            <a:r>
              <a:rPr lang="en-US" sz="1050" dirty="0"/>
              <a:t>Medical University of South Carolina</a:t>
            </a:r>
          </a:p>
          <a:p>
            <a:r>
              <a:rPr lang="en-US" sz="1050" b="1" dirty="0"/>
              <a:t>For Fun I</a:t>
            </a:r>
            <a:r>
              <a:rPr lang="en-US" sz="1050" dirty="0"/>
              <a:t>: like to run, hike up pretty mountains, cook Indian food, travel far and near, and spend time with my family and friends! </a:t>
            </a:r>
          </a:p>
          <a:p>
            <a:r>
              <a:rPr lang="en-US" sz="1050" b="1" dirty="0"/>
              <a:t>Why did you choose Hopkins</a:t>
            </a:r>
            <a:r>
              <a:rPr lang="en-US" sz="1050" dirty="0"/>
              <a:t>? I loved the collaborative and teaching environment that Hopkins had to offer. It was easy to see that residents and their growth were prioritized within the program! It was also a major plus having family and friends near the Baltimore area!</a:t>
            </a:r>
          </a:p>
          <a:p>
            <a:r>
              <a:rPr lang="en-US" sz="1050" b="1" dirty="0"/>
              <a:t>What excites you most about living in Baltimore? </a:t>
            </a:r>
            <a:r>
              <a:rPr lang="en-US" sz="1050" dirty="0"/>
              <a:t>Being close to family, finding new hikes &amp; running trails, exploring ice cream places, being near lots of fun cities, trying out new water activities</a:t>
            </a:r>
          </a:p>
          <a:p>
            <a:pPr algn="ctr"/>
            <a:r>
              <a:rPr lang="en-US" sz="105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302" t="1" r="10886" b="4682"/>
          <a:stretch/>
        </p:blipFill>
        <p:spPr>
          <a:xfrm rot="16200000">
            <a:off x="1577863" y="723138"/>
            <a:ext cx="1408489" cy="1548178"/>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968" t="-1" r="10380" b="3351"/>
          <a:stretch/>
        </p:blipFill>
        <p:spPr>
          <a:xfrm rot="16200000">
            <a:off x="4222993" y="725534"/>
            <a:ext cx="1481368" cy="1548181"/>
          </a:xfrm>
          <a:prstGeom prst="rect">
            <a:avLst/>
          </a:prstGeom>
          <a:ln>
            <a:solidFill>
              <a:schemeClr val="tx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3163" r="8948" b="4938"/>
          <a:stretch/>
        </p:blipFill>
        <p:spPr>
          <a:xfrm rot="16200000">
            <a:off x="6820303" y="843835"/>
            <a:ext cx="1529658" cy="1427953"/>
          </a:xfrm>
          <a:prstGeom prst="rect">
            <a:avLst/>
          </a:prstGeom>
          <a:ln>
            <a:solidFill>
              <a:schemeClr val="tx1"/>
            </a:solidFill>
          </a:ln>
        </p:spPr>
      </p:pic>
      <p:pic>
        <p:nvPicPr>
          <p:cNvPr id="5" name="Picture 4">
            <a:extLst>
              <a:ext uri="{FF2B5EF4-FFF2-40B4-BE49-F238E27FC236}">
                <a16:creationId xmlns:a16="http://schemas.microsoft.com/office/drawing/2014/main" id="{3719B639-C0A0-44FE-B837-E703ABE9F2B5}"/>
              </a:ext>
            </a:extLst>
          </p:cNvPr>
          <p:cNvPicPr>
            <a:picLocks noChangeAspect="1"/>
          </p:cNvPicPr>
          <p:nvPr/>
        </p:nvPicPr>
        <p:blipFill rotWithShape="1">
          <a:blip r:embed="rId5"/>
          <a:srcRect b="3944"/>
          <a:stretch/>
        </p:blipFill>
        <p:spPr>
          <a:xfrm>
            <a:off x="9580317" y="792982"/>
            <a:ext cx="1427954" cy="1472609"/>
          </a:xfrm>
          <a:prstGeom prst="rect">
            <a:avLst/>
          </a:prstGeom>
          <a:ln w="3175">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3049228"/>
              </p:ext>
            </p:extLst>
          </p:nvPr>
        </p:nvGraphicFramePr>
        <p:xfrm>
          <a:off x="2356238" y="174073"/>
          <a:ext cx="8356132" cy="6509853"/>
        </p:xfrm>
        <a:graphic>
          <a:graphicData uri="http://schemas.openxmlformats.org/drawingml/2006/table">
            <a:tbl>
              <a:tblPr firstRow="1" bandRow="1">
                <a:tableStyleId>{5C22544A-7EE6-4342-B048-85BDC9FD1C3A}</a:tableStyleId>
              </a:tblPr>
              <a:tblGrid>
                <a:gridCol w="2559661">
                  <a:extLst>
                    <a:ext uri="{9D8B030D-6E8A-4147-A177-3AD203B41FA5}">
                      <a16:colId xmlns:a16="http://schemas.microsoft.com/office/drawing/2014/main" val="3694664753"/>
                    </a:ext>
                  </a:extLst>
                </a:gridCol>
                <a:gridCol w="2612105">
                  <a:extLst>
                    <a:ext uri="{9D8B030D-6E8A-4147-A177-3AD203B41FA5}">
                      <a16:colId xmlns:a16="http://schemas.microsoft.com/office/drawing/2014/main" val="1715525732"/>
                    </a:ext>
                  </a:extLst>
                </a:gridCol>
                <a:gridCol w="2976086">
                  <a:extLst>
                    <a:ext uri="{9D8B030D-6E8A-4147-A177-3AD203B41FA5}">
                      <a16:colId xmlns:a16="http://schemas.microsoft.com/office/drawing/2014/main" val="3816292649"/>
                    </a:ext>
                  </a:extLst>
                </a:gridCol>
                <a:gridCol w="208280">
                  <a:extLst>
                    <a:ext uri="{9D8B030D-6E8A-4147-A177-3AD203B41FA5}">
                      <a16:colId xmlns:a16="http://schemas.microsoft.com/office/drawing/2014/main" val="3821066620"/>
                    </a:ext>
                  </a:extLst>
                </a:gridCol>
              </a:tblGrid>
              <a:tr h="6509853">
                <a:tc>
                  <a:txBody>
                    <a:bodyPr/>
                    <a:lstStyle/>
                    <a:p>
                      <a:pPr algn="ctr"/>
                      <a:r>
                        <a:rPr lang="en-US" u="sng" baseline="0" dirty="0">
                          <a:solidFill>
                            <a:schemeClr val="tx1"/>
                          </a:solidFill>
                        </a:rPr>
                        <a:t>Adam Ketchum</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Andy Koltun</a:t>
                      </a:r>
                    </a:p>
                    <a:p>
                      <a:pPr algn="ctr"/>
                      <a:r>
                        <a:rPr lang="en-US" sz="1200" u="sng" baseline="0" dirty="0">
                          <a:solidFill>
                            <a:schemeClr val="tx1"/>
                          </a:solidFill>
                        </a:rPr>
                        <a:t>M.D. ,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400" u="sng" baseline="0" dirty="0">
                          <a:solidFill>
                            <a:schemeClr val="tx1"/>
                          </a:solidFill>
                        </a:rPr>
                        <a:t>Chiara Pandolfi de Rinaldis</a:t>
                      </a:r>
                    </a:p>
                    <a:p>
                      <a:pPr algn="ctr"/>
                      <a:r>
                        <a:rPr lang="en-US" sz="1400" u="sng" baseline="0" dirty="0">
                          <a:solidFill>
                            <a:schemeClr val="tx1"/>
                          </a:solidFill>
                        </a:rPr>
                        <a:t>M.D., M.P.H.</a:t>
                      </a:r>
                      <a:endParaRPr lang="en-US" sz="1400" u="sng" dirty="0">
                        <a:solidFill>
                          <a:schemeClr val="tx1"/>
                        </a:solidFill>
                      </a:endParaRPr>
                    </a:p>
                  </a:txBody>
                  <a:tcPr>
                    <a:solidFill>
                      <a:schemeClr val="accent1">
                        <a:lumMod val="40000"/>
                        <a:lumOff val="60000"/>
                      </a:schemeClr>
                    </a:solidFill>
                  </a:tcPr>
                </a:tc>
                <a:tc>
                  <a:txBody>
                    <a:bodyPr/>
                    <a:lstStyle/>
                    <a:p>
                      <a:pPr algn="ct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2526249" y="2513536"/>
            <a:ext cx="2215516" cy="3831818"/>
          </a:xfrm>
          <a:prstGeom prst="rect">
            <a:avLst/>
          </a:prstGeom>
          <a:noFill/>
          <a:ln>
            <a:solidFill>
              <a:schemeClr val="tx1"/>
            </a:solidFill>
          </a:ln>
        </p:spPr>
        <p:txBody>
          <a:bodyPr wrap="square" lIns="91440" tIns="45720" rIns="91440" bIns="45720" rtlCol="0" anchor="t">
            <a:spAutoFit/>
          </a:bodyPr>
          <a:lstStyle/>
          <a:p>
            <a:r>
              <a:rPr lang="en-US" sz="900" b="1" dirty="0"/>
              <a:t>Hometown</a:t>
            </a:r>
            <a:r>
              <a:rPr lang="en-US" sz="900" dirty="0"/>
              <a:t>: Frederick, MD</a:t>
            </a:r>
          </a:p>
          <a:p>
            <a:r>
              <a:rPr lang="en-US" sz="900" b="1" dirty="0"/>
              <a:t>Medical School</a:t>
            </a:r>
            <a:r>
              <a:rPr lang="en-US" sz="900" dirty="0"/>
              <a:t>: University of Maryland School of Medicine</a:t>
            </a:r>
            <a:br>
              <a:rPr lang="en-US" sz="900" dirty="0"/>
            </a:br>
            <a:r>
              <a:rPr lang="en-US" sz="900" b="1" dirty="0"/>
              <a:t>For Fun I:</a:t>
            </a:r>
            <a:r>
              <a:rPr lang="en-US" sz="900" dirty="0"/>
              <a:t> enjoy spending time with my 3 year old cat who joined me at the start of my first year of medical school. -I enjoy doing anything outdoors including walking/running around the city, hiking, and fishing with my family</a:t>
            </a:r>
            <a:br>
              <a:rPr lang="en-US" sz="900" dirty="0"/>
            </a:br>
            <a:r>
              <a:rPr lang="en-US" sz="900" b="1" dirty="0"/>
              <a:t>Why did you choose Hopkins?</a:t>
            </a:r>
            <a:r>
              <a:rPr lang="en-US" sz="900" dirty="0"/>
              <a:t> I love the city of Baltimore and all of the opportunities to work at various sites across the city! I really appreciated the emphasis on teaching, particularly for senior residents on inpatient services, as well as the opportunities for research. Also get exposure and training with broad and diverse clinical cases. </a:t>
            </a:r>
            <a:br>
              <a:rPr lang="en-US" sz="900" dirty="0"/>
            </a:br>
            <a:r>
              <a:rPr lang="en-US" sz="900" b="1" dirty="0"/>
              <a:t>What excites you most about living in Baltimore? </a:t>
            </a:r>
            <a:r>
              <a:rPr lang="en-US" sz="900" dirty="0"/>
              <a:t>A beautiful city with a little bit of everything-close to the bay/water, hiking, and amazing food! I spent the last 4 years living in Baltimore and feel like I still have so much to explore and learn about the city!</a:t>
            </a:r>
          </a:p>
          <a:p>
            <a:pPr algn="ctr"/>
            <a:r>
              <a:rPr lang="en-US" sz="900" i="1" dirty="0"/>
              <a:t>He/Him</a:t>
            </a:r>
          </a:p>
        </p:txBody>
      </p:sp>
      <p:sp>
        <p:nvSpPr>
          <p:cNvPr id="10" name="TextBox 9"/>
          <p:cNvSpPr txBox="1"/>
          <p:nvPr/>
        </p:nvSpPr>
        <p:spPr>
          <a:xfrm>
            <a:off x="5055245" y="2514425"/>
            <a:ext cx="2255228" cy="1569660"/>
          </a:xfrm>
          <a:prstGeom prst="rect">
            <a:avLst/>
          </a:prstGeom>
          <a:noFill/>
          <a:ln>
            <a:solidFill>
              <a:schemeClr val="tx1"/>
            </a:solidFill>
          </a:ln>
        </p:spPr>
        <p:txBody>
          <a:bodyPr wrap="square" rtlCol="0">
            <a:spAutoFit/>
          </a:bodyPr>
          <a:lstStyle/>
          <a:p>
            <a:r>
              <a:rPr lang="en-US" sz="1200" b="1" dirty="0"/>
              <a:t>Hometown</a:t>
            </a:r>
            <a:r>
              <a:rPr lang="en-US" sz="1200" dirty="0"/>
              <a:t>: Crystal Lake, IL</a:t>
            </a:r>
          </a:p>
          <a:p>
            <a:r>
              <a:rPr lang="en-US" sz="1200" b="1" dirty="0"/>
              <a:t>For Fun I</a:t>
            </a:r>
            <a:r>
              <a:rPr lang="en-US" sz="1200" dirty="0"/>
              <a:t>: Writing poetry Perfecting my butter pecan and other ice cream recipes Running along the Potomac Riding, people-watching on, and advocating for the DC Metro</a:t>
            </a:r>
          </a:p>
          <a:p>
            <a:pPr algn="ctr"/>
            <a:r>
              <a:rPr lang="en-US" sz="1200" i="1" dirty="0"/>
              <a:t>He/Him</a:t>
            </a:r>
          </a:p>
        </p:txBody>
      </p:sp>
      <p:sp>
        <p:nvSpPr>
          <p:cNvPr id="11" name="TextBox 10"/>
          <p:cNvSpPr txBox="1"/>
          <p:nvPr/>
        </p:nvSpPr>
        <p:spPr>
          <a:xfrm>
            <a:off x="7705833" y="2514425"/>
            <a:ext cx="2611177" cy="3693319"/>
          </a:xfrm>
          <a:prstGeom prst="rect">
            <a:avLst/>
          </a:prstGeom>
          <a:noFill/>
          <a:ln>
            <a:solidFill>
              <a:schemeClr val="tx1"/>
            </a:solidFill>
          </a:ln>
        </p:spPr>
        <p:txBody>
          <a:bodyPr wrap="square" rtlCol="0">
            <a:spAutoFit/>
          </a:bodyPr>
          <a:lstStyle/>
          <a:p>
            <a:r>
              <a:rPr lang="en-US" sz="900" b="1" dirty="0"/>
              <a:t>Hometown</a:t>
            </a:r>
            <a:r>
              <a:rPr lang="en-US" sz="900" dirty="0"/>
              <a:t>: New York and Boston</a:t>
            </a:r>
          </a:p>
          <a:p>
            <a:r>
              <a:rPr lang="en-US" sz="900" b="1" dirty="0"/>
              <a:t>Medical School</a:t>
            </a:r>
            <a:r>
              <a:rPr lang="en-US" sz="900" dirty="0"/>
              <a:t>: Perelman School of Medicine</a:t>
            </a:r>
          </a:p>
          <a:p>
            <a:r>
              <a:rPr lang="en-US" sz="900" b="1" dirty="0"/>
              <a:t>For Fun:</a:t>
            </a:r>
            <a:r>
              <a:rPr lang="en-US" sz="900" dirty="0"/>
              <a:t> Cooking, hiking/backpacking, traveling, strategy board games, pickleball, learning to play ukulele</a:t>
            </a:r>
          </a:p>
          <a:p>
            <a:r>
              <a:rPr lang="en-US" sz="900" b="1" dirty="0"/>
              <a:t>Why did you choose Hopkins? </a:t>
            </a:r>
            <a:r>
              <a:rPr lang="en-US" sz="900" dirty="0"/>
              <a:t>As couples match applicants, my partner and I felt that few institutions offered the same level of training and opportunity in pediatrics and general surgery. Although the virtual happy hours could be painful, we were also both very excited after our respective sessions in seeing how kind and happy everyone was and how close the residents clearly were. Although we haven't been here long, this gut feeling has not proved us wrong!  </a:t>
            </a:r>
          </a:p>
          <a:p>
            <a:r>
              <a:rPr lang="en-US" sz="900" b="1" dirty="0"/>
              <a:t>What excites you most about living in Baltimore? </a:t>
            </a:r>
            <a:r>
              <a:rPr lang="en-US" sz="900" dirty="0"/>
              <a:t>Although not something I necessarily knew of when choosing programs, some things that I have come to really love about Baltimore are the access to the harbor and green spaces like Patterson Park as well as the wonderful community feel -- there are amazing festivals, farmers markets, and outdoor concerts very regularly. I feel so thankful to call this city my home.</a:t>
            </a:r>
          </a:p>
          <a:p>
            <a:pPr algn="ctr"/>
            <a:r>
              <a:rPr lang="en-US" sz="9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865" r="6896" b="3378"/>
          <a:stretch/>
        </p:blipFill>
        <p:spPr>
          <a:xfrm rot="16200000">
            <a:off x="2836951" y="762263"/>
            <a:ext cx="1594112" cy="1573942"/>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740" r="6025" b="6367"/>
          <a:stretch/>
        </p:blipFill>
        <p:spPr>
          <a:xfrm rot="16200000">
            <a:off x="5472475" y="755681"/>
            <a:ext cx="1594111" cy="1625053"/>
          </a:xfrm>
          <a:prstGeom prst="rect">
            <a:avLst/>
          </a:prstGeom>
          <a:ln>
            <a:solidFill>
              <a:schemeClr val="tx1"/>
            </a:solidFill>
          </a:ln>
        </p:spPr>
      </p:pic>
      <p:pic>
        <p:nvPicPr>
          <p:cNvPr id="5" name="Picture 4">
            <a:extLst>
              <a:ext uri="{FF2B5EF4-FFF2-40B4-BE49-F238E27FC236}">
                <a16:creationId xmlns:a16="http://schemas.microsoft.com/office/drawing/2014/main" id="{42A3B63F-6E1B-4B1D-A9D8-C93550E86F99}"/>
              </a:ext>
            </a:extLst>
          </p:cNvPr>
          <p:cNvPicPr>
            <a:picLocks noChangeAspect="1"/>
          </p:cNvPicPr>
          <p:nvPr/>
        </p:nvPicPr>
        <p:blipFill>
          <a:blip r:embed="rId4"/>
          <a:stretch>
            <a:fillRect/>
          </a:stretch>
        </p:blipFill>
        <p:spPr>
          <a:xfrm>
            <a:off x="8277053" y="771152"/>
            <a:ext cx="1468739" cy="1556164"/>
          </a:xfrm>
          <a:prstGeom prst="rect">
            <a:avLst/>
          </a:prstGeom>
          <a:ln w="3175">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0882493"/>
              </p:ext>
            </p:extLst>
          </p:nvPr>
        </p:nvGraphicFramePr>
        <p:xfrm>
          <a:off x="2103476" y="181069"/>
          <a:ext cx="8003355" cy="6580038"/>
        </p:xfrm>
        <a:graphic>
          <a:graphicData uri="http://schemas.openxmlformats.org/drawingml/2006/table">
            <a:tbl>
              <a:tblPr firstRow="1" bandRow="1">
                <a:tableStyleId>{5C22544A-7EE6-4342-B048-85BDC9FD1C3A}</a:tableStyleId>
              </a:tblPr>
              <a:tblGrid>
                <a:gridCol w="2667785">
                  <a:extLst>
                    <a:ext uri="{9D8B030D-6E8A-4147-A177-3AD203B41FA5}">
                      <a16:colId xmlns:a16="http://schemas.microsoft.com/office/drawing/2014/main" val="4183890785"/>
                    </a:ext>
                  </a:extLst>
                </a:gridCol>
                <a:gridCol w="2667785">
                  <a:extLst>
                    <a:ext uri="{9D8B030D-6E8A-4147-A177-3AD203B41FA5}">
                      <a16:colId xmlns:a16="http://schemas.microsoft.com/office/drawing/2014/main" val="2614951688"/>
                    </a:ext>
                  </a:extLst>
                </a:gridCol>
                <a:gridCol w="2667785">
                  <a:extLst>
                    <a:ext uri="{9D8B030D-6E8A-4147-A177-3AD203B41FA5}">
                      <a16:colId xmlns:a16="http://schemas.microsoft.com/office/drawing/2014/main" val="341871053"/>
                    </a:ext>
                  </a:extLst>
                </a:gridCol>
              </a:tblGrid>
              <a:tr h="6580038">
                <a:tc>
                  <a:txBody>
                    <a:bodyPr/>
                    <a:lstStyle/>
                    <a:p>
                      <a:pPr algn="ctr"/>
                      <a:r>
                        <a:rPr lang="en-US" u="sng" baseline="0" dirty="0">
                          <a:solidFill>
                            <a:schemeClr val="tx1"/>
                          </a:solidFill>
                        </a:rPr>
                        <a:t>Megan Rescigno</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Harper Robinson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Sarika Sachdeva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2221571" y="2312273"/>
            <a:ext cx="2432247" cy="4385816"/>
          </a:xfrm>
          <a:prstGeom prst="rect">
            <a:avLst/>
          </a:prstGeom>
          <a:noFill/>
          <a:ln>
            <a:solidFill>
              <a:schemeClr val="tx1"/>
            </a:solidFill>
          </a:ln>
        </p:spPr>
        <p:txBody>
          <a:bodyPr wrap="square" lIns="91440" tIns="45720" rIns="91440" bIns="45720" rtlCol="0" anchor="t">
            <a:spAutoFit/>
          </a:bodyPr>
          <a:lstStyle/>
          <a:p>
            <a:r>
              <a:rPr lang="en-US" sz="900" b="1" dirty="0"/>
              <a:t>Hometown: </a:t>
            </a:r>
            <a:r>
              <a:rPr lang="en-US" sz="900" dirty="0"/>
              <a:t>Reno, Nevada</a:t>
            </a:r>
          </a:p>
          <a:p>
            <a:r>
              <a:rPr lang="en-US" sz="900" b="1" dirty="0"/>
              <a:t>Medical School</a:t>
            </a:r>
            <a:r>
              <a:rPr lang="en-US" sz="900" dirty="0"/>
              <a:t>: University of Nevada, Reno School of Medicine</a:t>
            </a:r>
          </a:p>
          <a:p>
            <a:r>
              <a:rPr lang="en-US" sz="900" b="1" dirty="0"/>
              <a:t>For Fun I</a:t>
            </a:r>
            <a:r>
              <a:rPr lang="en-US" sz="900" dirty="0"/>
              <a:t>: go for walks around Fells Point and Canton, try new restaurants in the area, and spend time with my amazing </a:t>
            </a:r>
            <a:r>
              <a:rPr lang="en-US" sz="900" dirty="0" err="1"/>
              <a:t>cointerns</a:t>
            </a:r>
            <a:r>
              <a:rPr lang="en-US" sz="900" dirty="0"/>
              <a:t>!</a:t>
            </a:r>
          </a:p>
          <a:p>
            <a:r>
              <a:rPr lang="en-US" sz="900" b="1" dirty="0"/>
              <a:t>Why did you choose Hopkins? I chose Hopkins for the </a:t>
            </a:r>
            <a:r>
              <a:rPr lang="en-US" sz="900" dirty="0"/>
              <a:t>endless opportunities that are available to residents. The teaching we receive from faculty is phenomenal and I am continually astounded by the opportunities available to learn from national leaders within pediatrics. Being far from home, it was really important to me to find a place where I felt supported by both residency leadership and peers. Since starting intern year, I have constantly found myself surrounded by hard working, smart, and most of all FUN people who want nothing more than for each other to succeed. This is an environment that I knew I could thrive in. For these reasons along with many more, I am so glad I chose Hopkins! </a:t>
            </a:r>
          </a:p>
          <a:p>
            <a:r>
              <a:rPr lang="en-US" sz="900" b="1" dirty="0"/>
              <a:t>What excites you most about living in Baltimore? </a:t>
            </a:r>
            <a:r>
              <a:rPr lang="en-US" sz="900" dirty="0"/>
              <a:t>I love waking up every morning to see the Inner Harbor and going on runs in Fells Point. There are so many great restaurants and bars in the area. Of note, I am a huge fan of </a:t>
            </a:r>
            <a:r>
              <a:rPr lang="en-US" sz="900" dirty="0" err="1"/>
              <a:t>bmore</a:t>
            </a:r>
            <a:r>
              <a:rPr lang="en-US" sz="900" dirty="0"/>
              <a:t> licks (ice cream)! It is also very nice to be only a short train ride away from DC!</a:t>
            </a:r>
          </a:p>
          <a:p>
            <a:pPr algn="ctr"/>
            <a:r>
              <a:rPr lang="en-US" sz="900" i="1" dirty="0"/>
              <a:t>She/Her</a:t>
            </a:r>
          </a:p>
        </p:txBody>
      </p:sp>
      <p:sp>
        <p:nvSpPr>
          <p:cNvPr id="10" name="TextBox 9"/>
          <p:cNvSpPr txBox="1"/>
          <p:nvPr/>
        </p:nvSpPr>
        <p:spPr>
          <a:xfrm>
            <a:off x="4888855" y="2321613"/>
            <a:ext cx="2432247" cy="4401205"/>
          </a:xfrm>
          <a:prstGeom prst="rect">
            <a:avLst/>
          </a:prstGeom>
          <a:noFill/>
          <a:ln>
            <a:solidFill>
              <a:schemeClr val="tx1"/>
            </a:solidFill>
          </a:ln>
        </p:spPr>
        <p:txBody>
          <a:bodyPr wrap="square" rtlCol="0">
            <a:spAutoFit/>
          </a:bodyPr>
          <a:lstStyle/>
          <a:p>
            <a:r>
              <a:rPr lang="en-US" sz="1000" b="1" dirty="0"/>
              <a:t>Hometown: </a:t>
            </a:r>
            <a:r>
              <a:rPr lang="en-US" sz="1000" dirty="0"/>
              <a:t>Greenwich, CT</a:t>
            </a:r>
          </a:p>
          <a:p>
            <a:r>
              <a:rPr lang="en-US" sz="1000" b="1" dirty="0"/>
              <a:t>Medical School: </a:t>
            </a:r>
            <a:r>
              <a:rPr lang="en-US" sz="1000" dirty="0"/>
              <a:t>NYU Long Island</a:t>
            </a:r>
          </a:p>
          <a:p>
            <a:r>
              <a:rPr lang="en-US" sz="1000" b="1" dirty="0"/>
              <a:t>For Fun I: </a:t>
            </a:r>
            <a:r>
              <a:rPr lang="en-US" sz="1000" dirty="0"/>
              <a:t>enjoy being active, especially outdoors. Some of my favorite activities are hiking, surfing, and distance running</a:t>
            </a:r>
            <a:endParaRPr lang="en-US" sz="1000" b="1" dirty="0"/>
          </a:p>
          <a:p>
            <a:r>
              <a:rPr lang="en-US" sz="1000" b="1" dirty="0"/>
              <a:t>Why did you choose Hopkins? </a:t>
            </a:r>
            <a:r>
              <a:rPr lang="en-US" sz="1000" dirty="0"/>
              <a:t>I chose Hopkins because on interview day it was clear that the residents, faculty, and leadership were fun, down to earth, and cared about learning. I love the focus on residents as teachers and the graduated autonomy here. Since starting intern year, every single resident and faculty member has been so kind and supportive, and it has been such a wonderful learning environment! Also, the complexity and variety of cases that you see here is pretty amazing.</a:t>
            </a:r>
          </a:p>
          <a:p>
            <a:r>
              <a:rPr lang="en-US" sz="1000" b="1" dirty="0"/>
              <a:t>What excites you most about living in Baltimore? </a:t>
            </a:r>
            <a:r>
              <a:rPr lang="en-US" sz="1000" dirty="0"/>
              <a:t>I love being close to the water and running or walking along the harbor! There are so many great restaurants in Baltimore and I’m so excited to try more of them. Everything is very accessible, and I love being able to walk or bike to work and to see friends. </a:t>
            </a:r>
          </a:p>
          <a:p>
            <a:pPr algn="ctr"/>
            <a:r>
              <a:rPr lang="en-US" sz="1000" i="1" dirty="0"/>
              <a:t>She/Her</a:t>
            </a:r>
          </a:p>
        </p:txBody>
      </p:sp>
      <p:sp>
        <p:nvSpPr>
          <p:cNvPr id="11" name="TextBox 10"/>
          <p:cNvSpPr txBox="1"/>
          <p:nvPr/>
        </p:nvSpPr>
        <p:spPr>
          <a:xfrm>
            <a:off x="7610624" y="2396940"/>
            <a:ext cx="2319251" cy="3785652"/>
          </a:xfrm>
          <a:prstGeom prst="rect">
            <a:avLst/>
          </a:prstGeom>
          <a:noFill/>
          <a:ln>
            <a:solidFill>
              <a:schemeClr val="tx1"/>
            </a:solidFill>
          </a:ln>
        </p:spPr>
        <p:txBody>
          <a:bodyPr wrap="square" rtlCol="0">
            <a:spAutoFit/>
          </a:bodyPr>
          <a:lstStyle/>
          <a:p>
            <a:r>
              <a:rPr lang="en-US" sz="1200" b="1" dirty="0"/>
              <a:t>Hometown: </a:t>
            </a:r>
            <a:r>
              <a:rPr lang="en-US" sz="1200" dirty="0"/>
              <a:t>Johns Creek, GA</a:t>
            </a:r>
          </a:p>
          <a:p>
            <a:r>
              <a:rPr lang="en-US" sz="1200" b="1" dirty="0"/>
              <a:t>Medical School: </a:t>
            </a:r>
            <a:r>
              <a:rPr lang="en-US" sz="1200" dirty="0"/>
              <a:t>Duke University</a:t>
            </a:r>
          </a:p>
          <a:p>
            <a:r>
              <a:rPr lang="en-US" sz="1200" b="1" dirty="0"/>
              <a:t>For Fun: </a:t>
            </a:r>
            <a:r>
              <a:rPr lang="en-US" sz="1200" dirty="0"/>
              <a:t>Houseplants: Currently caring for my collection of 30+ plants while plant-sitting for friends on their away rotations. Container gardening: My largest cherry tomato plant is taller than I am! I’m planning to expand my harvest to beans and carrots next year. Dance: I was on a competitive travel team while at Emory and performed in the 2015 Macy’s Thanksgiving Day Parade. Green Bay Packers fan: I was born in Wisconsin and am an avid Packers fan. Hoping for another Super Bowl win!</a:t>
            </a:r>
            <a:endParaRPr lang="en-US" sz="1200" b="1" dirty="0"/>
          </a:p>
          <a:p>
            <a:pPr lvl="0" algn="ctr"/>
            <a:r>
              <a:rPr lang="en-US" sz="12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494" r="13030" b="2616"/>
          <a:stretch/>
        </p:blipFill>
        <p:spPr>
          <a:xfrm rot="16200000">
            <a:off x="2751661" y="846505"/>
            <a:ext cx="1373816" cy="1321827"/>
          </a:xfrm>
          <a:prstGeom prst="rect">
            <a:avLst/>
          </a:prstGeom>
          <a:ln>
            <a:solidFill>
              <a:schemeClr val="tx1"/>
            </a:solid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3567" r="13552" b="1780"/>
          <a:stretch/>
        </p:blipFill>
        <p:spPr>
          <a:xfrm rot="16200000">
            <a:off x="5415086" y="757762"/>
            <a:ext cx="1379784" cy="1436840"/>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1870" r="10770" b="5584"/>
          <a:stretch/>
        </p:blipFill>
        <p:spPr>
          <a:xfrm rot="16200000">
            <a:off x="8023521" y="782730"/>
            <a:ext cx="1398994" cy="1307268"/>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1819797"/>
              </p:ext>
            </p:extLst>
          </p:nvPr>
        </p:nvGraphicFramePr>
        <p:xfrm>
          <a:off x="1069848" y="124691"/>
          <a:ext cx="10442448" cy="6591993"/>
        </p:xfrm>
        <a:graphic>
          <a:graphicData uri="http://schemas.openxmlformats.org/drawingml/2006/table">
            <a:tbl>
              <a:tblPr firstRow="1" bandRow="1">
                <a:tableStyleId>{5C22544A-7EE6-4342-B048-85BDC9FD1C3A}</a:tableStyleId>
              </a:tblPr>
              <a:tblGrid>
                <a:gridCol w="2659149">
                  <a:extLst>
                    <a:ext uri="{9D8B030D-6E8A-4147-A177-3AD203B41FA5}">
                      <a16:colId xmlns:a16="http://schemas.microsoft.com/office/drawing/2014/main" val="117490699"/>
                    </a:ext>
                  </a:extLst>
                </a:gridCol>
                <a:gridCol w="2315187">
                  <a:extLst>
                    <a:ext uri="{9D8B030D-6E8A-4147-A177-3AD203B41FA5}">
                      <a16:colId xmlns:a16="http://schemas.microsoft.com/office/drawing/2014/main" val="2614951688"/>
                    </a:ext>
                  </a:extLst>
                </a:gridCol>
                <a:gridCol w="2953512">
                  <a:extLst>
                    <a:ext uri="{9D8B030D-6E8A-4147-A177-3AD203B41FA5}">
                      <a16:colId xmlns:a16="http://schemas.microsoft.com/office/drawing/2014/main" val="341871053"/>
                    </a:ext>
                  </a:extLst>
                </a:gridCol>
                <a:gridCol w="2514600">
                  <a:extLst>
                    <a:ext uri="{9D8B030D-6E8A-4147-A177-3AD203B41FA5}">
                      <a16:colId xmlns:a16="http://schemas.microsoft.com/office/drawing/2014/main" val="4211565741"/>
                    </a:ext>
                  </a:extLst>
                </a:gridCol>
              </a:tblGrid>
              <a:tr h="6591993">
                <a:tc>
                  <a:txBody>
                    <a:bodyPr/>
                    <a:lstStyle/>
                    <a:p>
                      <a:pPr algn="ctr"/>
                      <a:r>
                        <a:rPr lang="en-US" u="sng" baseline="0" dirty="0">
                          <a:solidFill>
                            <a:schemeClr val="tx1"/>
                          </a:solidFill>
                        </a:rPr>
                        <a:t>Vincent Shieh</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Rohan Soman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a:t>
                      </a:r>
                      <a:r>
                        <a:rPr lang="en-US" sz="1200" u="sng" baseline="0" dirty="0" err="1">
                          <a:solidFill>
                            <a:schemeClr val="tx1"/>
                          </a:solidFill>
                        </a:rPr>
                        <a:t>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Anthony Spellman</a:t>
                      </a:r>
                      <a:endParaRPr lang="en-US" u="sng" baseline="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Melissa Trofa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223374" y="2396988"/>
            <a:ext cx="2403315" cy="3808735"/>
          </a:xfrm>
          <a:prstGeom prst="rect">
            <a:avLst/>
          </a:prstGeom>
          <a:noFill/>
          <a:ln>
            <a:solidFill>
              <a:schemeClr val="tx1"/>
            </a:solidFill>
          </a:ln>
        </p:spPr>
        <p:txBody>
          <a:bodyPr wrap="square" rtlCol="0">
            <a:spAutoFit/>
          </a:bodyPr>
          <a:lstStyle/>
          <a:p>
            <a:r>
              <a:rPr lang="en-US" sz="1050" b="1" dirty="0"/>
              <a:t>Hometown</a:t>
            </a:r>
            <a:r>
              <a:rPr lang="en-US" sz="1050" dirty="0"/>
              <a:t>: New York City, NY</a:t>
            </a:r>
          </a:p>
          <a:p>
            <a:r>
              <a:rPr lang="en-US" sz="1050" b="1" dirty="0"/>
              <a:t>Medical School: </a:t>
            </a:r>
            <a:r>
              <a:rPr lang="en-US" sz="1050" dirty="0"/>
              <a:t>Trinity School of Medicine</a:t>
            </a:r>
            <a:br>
              <a:rPr lang="en-US" sz="1050" dirty="0"/>
            </a:br>
            <a:r>
              <a:rPr lang="en-US" sz="1050" b="1" dirty="0"/>
              <a:t>For Fun I</a:t>
            </a:r>
            <a:r>
              <a:rPr lang="en-US" sz="1050" dirty="0"/>
              <a:t>: Activities/Sports: Chess (Elo 1901) and other board games, Number and Word Puzzles, Fencing (Foil), Basketball Arts: Classical Violin, Classical Piano, Music Composition, Photography</a:t>
            </a:r>
            <a:br>
              <a:rPr lang="en-US" sz="1050" dirty="0"/>
            </a:br>
            <a:r>
              <a:rPr lang="en-US" sz="1050" b="1" dirty="0"/>
              <a:t>Why did you choose Hopkins? </a:t>
            </a:r>
            <a:r>
              <a:rPr lang="en-US" sz="1050" dirty="0"/>
              <a:t>Hopkins is filled with fantastic clinical mentors. While they are leading experts in their respective fields, they love to teach and readily take time to precept everyone who wants to learn. There are also endless opportunities beyond the clinic to be involved in scholarly activities such as basic science research and global health. </a:t>
            </a:r>
            <a:br>
              <a:rPr lang="en-US" sz="1050" dirty="0"/>
            </a:br>
            <a:r>
              <a:rPr lang="en-US" sz="1050" b="1" dirty="0"/>
              <a:t>What excites you most about living in Baltimore? </a:t>
            </a:r>
            <a:r>
              <a:rPr lang="en-US" sz="1050" dirty="0"/>
              <a:t>Capturing the cityscape of Downtown Baltimore and surrounding areas with my camera</a:t>
            </a:r>
          </a:p>
          <a:p>
            <a:pPr algn="ctr"/>
            <a:r>
              <a:rPr lang="en-US" sz="1050" i="1" dirty="0"/>
              <a:t>He/Him</a:t>
            </a:r>
          </a:p>
        </p:txBody>
      </p:sp>
      <p:sp>
        <p:nvSpPr>
          <p:cNvPr id="11" name="TextBox 10"/>
          <p:cNvSpPr txBox="1"/>
          <p:nvPr/>
        </p:nvSpPr>
        <p:spPr>
          <a:xfrm>
            <a:off x="6139367" y="2423790"/>
            <a:ext cx="2730313" cy="4247317"/>
          </a:xfrm>
          <a:prstGeom prst="rect">
            <a:avLst/>
          </a:prstGeom>
          <a:noFill/>
          <a:ln>
            <a:solidFill>
              <a:schemeClr val="tx1"/>
            </a:solidFill>
          </a:ln>
        </p:spPr>
        <p:txBody>
          <a:bodyPr wrap="square" rtlCol="0">
            <a:spAutoFit/>
          </a:bodyPr>
          <a:lstStyle/>
          <a:p>
            <a:r>
              <a:rPr lang="en-US" sz="900" b="1" dirty="0"/>
              <a:t>Hometown</a:t>
            </a:r>
            <a:r>
              <a:rPr lang="en-US" sz="900" dirty="0"/>
              <a:t>: Mclean, VA</a:t>
            </a:r>
          </a:p>
          <a:p>
            <a:r>
              <a:rPr lang="en-US" sz="900" b="1" dirty="0"/>
              <a:t>Medical School</a:t>
            </a:r>
            <a:r>
              <a:rPr lang="en-US" sz="900" dirty="0"/>
              <a:t>: Wright State </a:t>
            </a:r>
            <a:r>
              <a:rPr lang="en-US" sz="900" dirty="0" err="1"/>
              <a:t>Boonshoft</a:t>
            </a:r>
            <a:r>
              <a:rPr lang="en-US" sz="900" dirty="0"/>
              <a:t> School of Medicine</a:t>
            </a:r>
          </a:p>
          <a:p>
            <a:r>
              <a:rPr lang="en-US" sz="900" b="1" dirty="0"/>
              <a:t>For Fun: </a:t>
            </a:r>
            <a:r>
              <a:rPr lang="en-US" sz="900" dirty="0"/>
              <a:t>Snowboarding - Instructor/Enthusiast Surfing Lacrosse - Coach/Player Video games- League of Legends - Team Captain Music- I play the drums and saxophone </a:t>
            </a:r>
            <a:endParaRPr lang="en-US" sz="900" b="1" dirty="0"/>
          </a:p>
          <a:p>
            <a:r>
              <a:rPr lang="en-US" sz="900" b="1" dirty="0"/>
              <a:t>Why did you choose Hopkins?</a:t>
            </a:r>
            <a:r>
              <a:rPr lang="en-US" sz="900" dirty="0"/>
              <a:t>: The initial excitement from receiving my interview and the warm fuzzies I continued to experience on interview day immediately solidified my decision to choose Hopkins. I wanted to complete residency at a program would challenge and support me. I could feel the residents connection to one another, genuine like for each other, and appreciated the transparency they provided regarding positives and negatives of the program. They felt heard from faculty and administration which was important to me. I wanted an environment which focused on collaboration vs competition and fostered professional and personal growth. All boxes Hopkins checked for me. Plus I love </a:t>
            </a:r>
            <a:r>
              <a:rPr lang="en-US" sz="900" dirty="0" err="1"/>
              <a:t>bluejays</a:t>
            </a:r>
            <a:r>
              <a:rPr lang="en-US" sz="900" dirty="0"/>
              <a:t> and lacrosse :)</a:t>
            </a:r>
          </a:p>
          <a:p>
            <a:r>
              <a:rPr lang="en-US" sz="900" b="1" dirty="0"/>
              <a:t>What excites you most about living in Baltimore? </a:t>
            </a:r>
            <a:r>
              <a:rPr lang="en-US" sz="900" dirty="0"/>
              <a:t>Crabs, crabs, crabs, crabs, crabs, crab everything its great. Old bae is life. Love being by the water, the harbor is extremely relaxing. The cultural diversity in this city is unmatched. I've enjoyed brunching with co-interns, hiking in the suburbs, and integrating into the community.</a:t>
            </a:r>
          </a:p>
          <a:p>
            <a:pPr algn="ctr"/>
            <a:r>
              <a:rPr lang="en-US" sz="900" i="1" dirty="0"/>
              <a:t>He/Him</a:t>
            </a:r>
          </a:p>
        </p:txBody>
      </p:sp>
      <p:sp>
        <p:nvSpPr>
          <p:cNvPr id="15" name="TextBox 14"/>
          <p:cNvSpPr txBox="1"/>
          <p:nvPr/>
        </p:nvSpPr>
        <p:spPr>
          <a:xfrm>
            <a:off x="3780215" y="2434194"/>
            <a:ext cx="2205626" cy="2123658"/>
          </a:xfrm>
          <a:prstGeom prst="rect">
            <a:avLst/>
          </a:prstGeom>
          <a:noFill/>
          <a:ln>
            <a:solidFill>
              <a:schemeClr val="tx1"/>
            </a:solidFill>
          </a:ln>
        </p:spPr>
        <p:txBody>
          <a:bodyPr wrap="square" rtlCol="0">
            <a:spAutoFit/>
          </a:bodyPr>
          <a:lstStyle/>
          <a:p>
            <a:r>
              <a:rPr lang="en-US" sz="1100" b="1" dirty="0"/>
              <a:t>Hometown</a:t>
            </a:r>
            <a:r>
              <a:rPr lang="en-US" sz="1100" dirty="0"/>
              <a:t>: Cincinnati, OH</a:t>
            </a:r>
          </a:p>
          <a:p>
            <a:r>
              <a:rPr lang="en-US" sz="1100" b="1" dirty="0"/>
              <a:t>Medical School</a:t>
            </a:r>
            <a:r>
              <a:rPr lang="en-US" sz="1100" dirty="0"/>
              <a:t>: Cornell</a:t>
            </a:r>
          </a:p>
          <a:p>
            <a:r>
              <a:rPr lang="en-US" sz="1100" b="1" dirty="0"/>
              <a:t>For Fun:</a:t>
            </a:r>
            <a:r>
              <a:rPr lang="en-US" sz="1100" dirty="0"/>
              <a:t> Capoeira: Train and perform capoeira, a Brazilian cultural and martial art, with Carioca Capoeira, graduated rank </a:t>
            </a:r>
            <a:r>
              <a:rPr lang="en-US" sz="1100" dirty="0" err="1"/>
              <a:t>Laranja</a:t>
            </a:r>
            <a:r>
              <a:rPr lang="en-US" sz="1100" dirty="0"/>
              <a:t>-Azul in 2018. Performances in city sponsored cultural events in NYC, Miami, Baltimore, and Columbus, and work with child and adult classes.</a:t>
            </a:r>
            <a:endParaRPr lang="en-US" sz="1100" b="1" dirty="0"/>
          </a:p>
          <a:p>
            <a:pPr algn="ctr"/>
            <a:r>
              <a:rPr lang="en-US" sz="1100" i="1" dirty="0"/>
              <a:t>He/Him</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7722" b="-527"/>
          <a:stretch/>
        </p:blipFill>
        <p:spPr>
          <a:xfrm rot="16200000">
            <a:off x="1652986" y="605821"/>
            <a:ext cx="1572525" cy="1692197"/>
          </a:xfrm>
          <a:prstGeom prst="rect">
            <a:avLst/>
          </a:prstGeom>
          <a:ln>
            <a:solidFill>
              <a:schemeClr val="tx1"/>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2896" b="6537"/>
          <a:stretch/>
        </p:blipFill>
        <p:spPr>
          <a:xfrm rot="16200000">
            <a:off x="4177811" y="593994"/>
            <a:ext cx="1572525" cy="1715851"/>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9984" t="1" b="5688"/>
          <a:stretch/>
        </p:blipFill>
        <p:spPr>
          <a:xfrm rot="16200000">
            <a:off x="6682492" y="749168"/>
            <a:ext cx="1637530" cy="1470508"/>
          </a:xfrm>
          <a:prstGeom prst="rect">
            <a:avLst/>
          </a:prstGeom>
          <a:ln>
            <a:solidFill>
              <a:schemeClr val="tx1"/>
            </a:solidFill>
          </a:ln>
        </p:spPr>
      </p:pic>
      <p:pic>
        <p:nvPicPr>
          <p:cNvPr id="9" name="Picture 8">
            <a:extLst>
              <a:ext uri="{FF2B5EF4-FFF2-40B4-BE49-F238E27FC236}">
                <a16:creationId xmlns:a16="http://schemas.microsoft.com/office/drawing/2014/main" id="{D33EBB1C-5DC1-458C-8984-CE3D4F92F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758" r="10108" b="3609"/>
          <a:stretch/>
        </p:blipFill>
        <p:spPr>
          <a:xfrm rot="16200000">
            <a:off x="9517421" y="701193"/>
            <a:ext cx="1475150" cy="1501452"/>
          </a:xfrm>
          <a:prstGeom prst="rect">
            <a:avLst/>
          </a:prstGeom>
          <a:ln>
            <a:solidFill>
              <a:schemeClr val="tx1"/>
            </a:solidFill>
          </a:ln>
        </p:spPr>
      </p:pic>
      <p:sp>
        <p:nvSpPr>
          <p:cNvPr id="12" name="TextBox 11">
            <a:extLst>
              <a:ext uri="{FF2B5EF4-FFF2-40B4-BE49-F238E27FC236}">
                <a16:creationId xmlns:a16="http://schemas.microsoft.com/office/drawing/2014/main" id="{400C54A2-93B4-4F50-9BCB-D8DE99018D81}"/>
              </a:ext>
            </a:extLst>
          </p:cNvPr>
          <p:cNvSpPr txBox="1"/>
          <p:nvPr/>
        </p:nvSpPr>
        <p:spPr>
          <a:xfrm>
            <a:off x="9226296" y="2423790"/>
            <a:ext cx="2057400" cy="3808735"/>
          </a:xfrm>
          <a:prstGeom prst="rect">
            <a:avLst/>
          </a:prstGeom>
          <a:noFill/>
          <a:ln>
            <a:solidFill>
              <a:schemeClr val="tx1"/>
            </a:solidFill>
          </a:ln>
        </p:spPr>
        <p:txBody>
          <a:bodyPr wrap="square" rtlCol="0">
            <a:spAutoFit/>
          </a:bodyPr>
          <a:lstStyle/>
          <a:p>
            <a:r>
              <a:rPr lang="en-US" sz="1050" b="1" dirty="0"/>
              <a:t>Hometown</a:t>
            </a:r>
            <a:r>
              <a:rPr lang="en-US" sz="1050" dirty="0"/>
              <a:t>: Clarendon Hills, IL </a:t>
            </a:r>
          </a:p>
          <a:p>
            <a:r>
              <a:rPr lang="en-US" sz="1050" b="1" dirty="0"/>
              <a:t>Medical School</a:t>
            </a:r>
            <a:r>
              <a:rPr lang="en-US" sz="1050" dirty="0"/>
              <a:t>: Sidney Kimmel Medical College at Thomas Jefferson University</a:t>
            </a:r>
          </a:p>
          <a:p>
            <a:r>
              <a:rPr lang="en-US" sz="1050" b="1" dirty="0"/>
              <a:t>For Fun I: </a:t>
            </a:r>
            <a:r>
              <a:rPr lang="en-US" sz="1050" dirty="0"/>
              <a:t>For fun I play soccer, bake and hang out with my </a:t>
            </a:r>
            <a:r>
              <a:rPr lang="en-US" sz="1050" dirty="0" err="1"/>
              <a:t>coresidents</a:t>
            </a:r>
            <a:r>
              <a:rPr lang="en-US" sz="1050" dirty="0"/>
              <a:t>!</a:t>
            </a:r>
          </a:p>
          <a:p>
            <a:r>
              <a:rPr lang="en-US" sz="1050" b="1" dirty="0"/>
              <a:t>Why did you choose Hopkins?</a:t>
            </a:r>
            <a:r>
              <a:rPr lang="en-US" sz="1050" dirty="0"/>
              <a:t>: I loved my interview day! Everyone was so friendly, and I loved that Hopkins has a close-knit community. The emphasis on teaching was also something that drew me to Hopkins. I'm so excited to be training at one of the best institutions! </a:t>
            </a:r>
          </a:p>
          <a:p>
            <a:r>
              <a:rPr lang="en-US" sz="1050" b="1" dirty="0"/>
              <a:t>What excites you most about living in Baltimore? </a:t>
            </a:r>
            <a:r>
              <a:rPr lang="en-US" sz="1050" dirty="0"/>
              <a:t>I'm excited to explore the food scene! I've also enjoyed walking around the inner harbor  - it's super pretty at sunset. </a:t>
            </a:r>
          </a:p>
          <a:p>
            <a:pPr algn="ctr"/>
            <a:r>
              <a:rPr lang="en-US" sz="1050" i="1" dirty="0"/>
              <a:t>She/Her</a:t>
            </a:r>
          </a:p>
        </p:txBody>
      </p:sp>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D2921-D0DE-4110-9348-517594BB7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1CA740-76D9-4BCD-BFAC-87A8D0580E26}">
  <ds:schemaRefs>
    <ds:schemaRef ds:uri="http://schemas.microsoft.com/sharepoint/v3/contenttype/forms"/>
  </ds:schemaRefs>
</ds:datastoreItem>
</file>

<file path=customXml/itemProps3.xml><?xml version="1.0" encoding="utf-8"?>
<ds:datastoreItem xmlns:ds="http://schemas.openxmlformats.org/officeDocument/2006/customXml" ds:itemID="{24D3C0D2-0C52-47A9-B2DA-585832AF53A5}">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c1a29f26-6802-4e40-bc7e-3c6136645cbe"/>
    <ds:schemaRef ds:uri="31700ef8-d7b3-42cb-927b-0d158527bfd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19100</TotalTime>
  <Words>6652</Words>
  <Application>Microsoft Office PowerPoint</Application>
  <PresentationFormat>Widescreen</PresentationFormat>
  <Paragraphs>298</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Gill Sans MT</vt:lpstr>
      <vt:lpstr>Impact</vt:lpstr>
      <vt:lpstr>Badge</vt:lpstr>
      <vt:lpstr>1_Badge</vt:lpstr>
      <vt:lpstr>PGY-3 Class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155</cp:revision>
  <dcterms:created xsi:type="dcterms:W3CDTF">2019-09-18T14:27:48Z</dcterms:created>
  <dcterms:modified xsi:type="dcterms:W3CDTF">2024-09-06T19:12:06Z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