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68" r:id="rId5"/>
    <p:sldId id="267" r:id="rId6"/>
    <p:sldId id="257" r:id="rId7"/>
    <p:sldId id="258" r:id="rId8"/>
    <p:sldId id="259" r:id="rId9"/>
    <p:sldId id="260" r:id="rId10"/>
    <p:sldId id="261" r:id="rId11"/>
    <p:sldId id="262" r:id="rId12"/>
    <p:sldId id="264" r:id="rId13"/>
    <p:sldId id="26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DAB9"/>
    <a:srgbClr val="1DF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4" autoAdjust="0"/>
    <p:restoredTop sz="94712" autoAdjust="0"/>
  </p:normalViewPr>
  <p:slideViewPr>
    <p:cSldViewPr snapToGrid="0">
      <p:cViewPr varScale="1">
        <p:scale>
          <a:sx n="108" d="100"/>
          <a:sy n="108" d="100"/>
        </p:scale>
        <p:origin x="11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155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20955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06341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33946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341987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614288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06784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6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5607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7694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72685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15194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2168" y="1738467"/>
            <a:ext cx="4671753" cy="2966536"/>
          </a:xfrm>
        </p:spPr>
        <p:txBody>
          <a:bodyPr/>
          <a:lstStyle/>
          <a:p>
            <a:r>
              <a:rPr lang="en-US" sz="6000" dirty="0"/>
              <a:t>Intern Class</a:t>
            </a:r>
            <a:br>
              <a:rPr lang="en-US" sz="6000" dirty="0"/>
            </a:br>
            <a:r>
              <a:rPr lang="en-US" sz="6000" dirty="0"/>
              <a:t>2024-2025</a:t>
            </a:r>
            <a:endParaRPr lang="en-US" dirty="0"/>
          </a:p>
        </p:txBody>
      </p:sp>
    </p:spTree>
    <p:extLst>
      <p:ext uri="{BB962C8B-B14F-4D97-AF65-F5344CB8AC3E}">
        <p14:creationId xmlns:p14="http://schemas.microsoft.com/office/powerpoint/2010/main" val="150157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9163556"/>
              </p:ext>
            </p:extLst>
          </p:nvPr>
        </p:nvGraphicFramePr>
        <p:xfrm>
          <a:off x="1940767" y="133003"/>
          <a:ext cx="8854751" cy="6595601"/>
        </p:xfrm>
        <a:graphic>
          <a:graphicData uri="http://schemas.openxmlformats.org/drawingml/2006/table">
            <a:tbl>
              <a:tblPr firstRow="1" bandRow="1">
                <a:tableStyleId>{5C22544A-7EE6-4342-B048-85BDC9FD1C3A}</a:tableStyleId>
              </a:tblPr>
              <a:tblGrid>
                <a:gridCol w="2661582">
                  <a:extLst>
                    <a:ext uri="{9D8B030D-6E8A-4147-A177-3AD203B41FA5}">
                      <a16:colId xmlns:a16="http://schemas.microsoft.com/office/drawing/2014/main" val="117490699"/>
                    </a:ext>
                  </a:extLst>
                </a:gridCol>
                <a:gridCol w="2719727">
                  <a:extLst>
                    <a:ext uri="{9D8B030D-6E8A-4147-A177-3AD203B41FA5}">
                      <a16:colId xmlns:a16="http://schemas.microsoft.com/office/drawing/2014/main" val="2614951688"/>
                    </a:ext>
                  </a:extLst>
                </a:gridCol>
                <a:gridCol w="3473442">
                  <a:extLst>
                    <a:ext uri="{9D8B030D-6E8A-4147-A177-3AD203B41FA5}">
                      <a16:colId xmlns:a16="http://schemas.microsoft.com/office/drawing/2014/main" val="341871053"/>
                    </a:ext>
                  </a:extLst>
                </a:gridCol>
              </a:tblGrid>
              <a:tr h="6595601">
                <a:tc>
                  <a:txBody>
                    <a:bodyPr/>
                    <a:lstStyle/>
                    <a:p>
                      <a:pPr algn="ctr"/>
                      <a:r>
                        <a:rPr lang="en-US" u="sng" baseline="0" dirty="0" err="1">
                          <a:solidFill>
                            <a:schemeClr val="tx1"/>
                          </a:solidFill>
                        </a:rPr>
                        <a:t>Madelynne</a:t>
                      </a:r>
                      <a:r>
                        <a:rPr lang="en-US" u="sng" baseline="0" dirty="0">
                          <a:solidFill>
                            <a:schemeClr val="tx1"/>
                          </a:solidFill>
                        </a:rPr>
                        <a:t> K. Wright</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Eric Yau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PhD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Charmaine Yuan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2227076" y="2225927"/>
            <a:ext cx="2187178" cy="3785652"/>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Monrovia, Indiana</a:t>
            </a:r>
          </a:p>
          <a:p>
            <a:r>
              <a:rPr lang="en-US" sz="1000" b="1" dirty="0"/>
              <a:t>Medical School: </a:t>
            </a:r>
            <a:r>
              <a:rPr lang="en-US" sz="1000" i="0" dirty="0">
                <a:effectLst/>
              </a:rPr>
              <a:t>Indiana University School of Medicine</a:t>
            </a:r>
            <a:br>
              <a:rPr lang="en-US" sz="1000" dirty="0"/>
            </a:br>
            <a:r>
              <a:rPr lang="en-US" sz="1000" b="1" dirty="0"/>
              <a:t>For Fun I</a:t>
            </a:r>
            <a:r>
              <a:rPr lang="en-US" sz="1000" dirty="0"/>
              <a:t>: </a:t>
            </a:r>
            <a:r>
              <a:rPr lang="en-US" sz="1000" i="0" dirty="0">
                <a:effectLst/>
              </a:rPr>
              <a:t>I love being outdoors whether it is running, hiking, camping, or going to the beach! I also love baking, doing puzzles, watching basketball, and listening to Taylor Swift!</a:t>
            </a:r>
            <a:br>
              <a:rPr lang="en-US" sz="1000" dirty="0"/>
            </a:br>
            <a:r>
              <a:rPr lang="en-US" sz="1000" b="1" dirty="0"/>
              <a:t>Why did you choose Hopkins? </a:t>
            </a:r>
            <a:r>
              <a:rPr lang="en-US" sz="1000" i="0" dirty="0">
                <a:effectLst/>
              </a:rPr>
              <a:t>I wanted to attend a program that understands the importance of advocacy and investment in the community in which we serve. I am interested in primary care and wanted to be at a program that encourages this and fosters my growth a general pediatrician.</a:t>
            </a:r>
            <a:br>
              <a:rPr lang="en-US" sz="1000" dirty="0"/>
            </a:br>
            <a:r>
              <a:rPr lang="en-US" sz="1000" b="1" dirty="0"/>
              <a:t>What excites you most about living in Baltimore? </a:t>
            </a:r>
            <a:r>
              <a:rPr lang="en-US" sz="1000" i="0" dirty="0">
                <a:effectLst/>
              </a:rPr>
              <a:t>The food! There are so many wonderful places to eat in the city. I have a spreadsheet of every place I want to try.</a:t>
            </a:r>
          </a:p>
          <a:p>
            <a:pPr algn="ctr"/>
            <a:r>
              <a:rPr lang="en-US" sz="1000" i="1" dirty="0"/>
              <a:t>She/Her</a:t>
            </a:r>
          </a:p>
        </p:txBody>
      </p:sp>
      <p:sp>
        <p:nvSpPr>
          <p:cNvPr id="11" name="TextBox 10"/>
          <p:cNvSpPr txBox="1"/>
          <p:nvPr/>
        </p:nvSpPr>
        <p:spPr>
          <a:xfrm>
            <a:off x="7509065" y="2140939"/>
            <a:ext cx="3189222" cy="4524315"/>
          </a:xfrm>
          <a:prstGeom prst="rect">
            <a:avLst/>
          </a:prstGeom>
          <a:noFill/>
          <a:ln>
            <a:solidFill>
              <a:schemeClr val="tx1"/>
            </a:solidFill>
          </a:ln>
        </p:spPr>
        <p:txBody>
          <a:bodyPr wrap="square" rtlCol="0">
            <a:spAutoFit/>
          </a:bodyPr>
          <a:lstStyle/>
          <a:p>
            <a:r>
              <a:rPr lang="en-US" sz="900" b="1" dirty="0"/>
              <a:t>Hometown</a:t>
            </a:r>
            <a:r>
              <a:rPr lang="en-US" sz="900" dirty="0"/>
              <a:t>: </a:t>
            </a:r>
            <a:r>
              <a:rPr lang="en-US" sz="900" i="0" dirty="0">
                <a:effectLst/>
              </a:rPr>
              <a:t>Ellicott City, MD</a:t>
            </a:r>
          </a:p>
          <a:p>
            <a:r>
              <a:rPr lang="en-US" sz="900" b="1" dirty="0"/>
              <a:t>Medical School</a:t>
            </a:r>
            <a:r>
              <a:rPr lang="en-US" sz="900" dirty="0"/>
              <a:t>: </a:t>
            </a:r>
            <a:r>
              <a:rPr lang="en-US" sz="900" i="0" dirty="0">
                <a:effectLst/>
              </a:rPr>
              <a:t>Johns Hopkins School of Medicine</a:t>
            </a:r>
          </a:p>
          <a:p>
            <a:r>
              <a:rPr lang="en-US" sz="900" b="1" dirty="0"/>
              <a:t>For Fun I: </a:t>
            </a:r>
            <a:r>
              <a:rPr lang="en-US" sz="900" i="0" dirty="0">
                <a:effectLst/>
              </a:rPr>
              <a:t>enjoy reading, baking, hiking, travelling, and spending time with friends and family (including my two cats!)</a:t>
            </a:r>
          </a:p>
          <a:p>
            <a:r>
              <a:rPr lang="en-US" sz="900" b="1" dirty="0"/>
              <a:t>Why did you choose Hopkins?</a:t>
            </a:r>
            <a:r>
              <a:rPr lang="en-US" sz="900" dirty="0"/>
              <a:t>: </a:t>
            </a:r>
            <a:r>
              <a:rPr lang="en-US" sz="900" i="0" dirty="0">
                <a:effectLst/>
              </a:rPr>
              <a:t>As a former medical student at Johns Hopkins, I was fortunate to be a part of the pediatrics team and work with current residents. One thing that always impressed me was how knowledgeable all of the residents were, starting from intern year. This, along with the various educational conferences I attended and the informal teaching I received from residents, demonstrated Hopkins’ commitment to clinical education. I also love the close community at Hopkins, with amazing residents and faculty who are supportive, kind and happy, with plenty of opportunities for mentorship.</a:t>
            </a:r>
            <a:br>
              <a:rPr lang="en-US" sz="900" i="0" dirty="0">
                <a:effectLst/>
              </a:rPr>
            </a:br>
            <a:r>
              <a:rPr lang="en-US" sz="900" i="0" dirty="0">
                <a:effectLst/>
              </a:rPr>
              <a:t>My current interests include primary care and addressing the social determinants of health (SDOH). I think the work that the Harriet Lane Clinic and Hopkins Community Connections is incredible, and I am excited about efforts to expand SDOH screening. I am also eager for the opportunity to work at the local community hospital St. Agnes and to experience rural health care with the Indian Health Service.</a:t>
            </a:r>
            <a:br>
              <a:rPr lang="en-US" sz="900" i="0" dirty="0">
                <a:effectLst/>
              </a:rPr>
            </a:br>
            <a:r>
              <a:rPr lang="en-US" sz="900" i="0" dirty="0">
                <a:effectLst/>
              </a:rPr>
              <a:t>Of course, I cannot forget to mention Baltimore! My family and partner are in the Baltimore region, and it will be wonderful to be near my support system during the next part of my journey. Despite growing up nearby, I love learning more about the city and hope to continue to explore the neighborhoods and the restaurants!</a:t>
            </a:r>
          </a:p>
          <a:p>
            <a:r>
              <a:rPr lang="en-US" sz="900" b="1" dirty="0"/>
              <a:t>What excites you most about living in Baltimore? </a:t>
            </a:r>
            <a:r>
              <a:rPr lang="en-US" sz="900" i="0" dirty="0">
                <a:effectLst/>
              </a:rPr>
              <a:t>There is so much to do in Baltimore from restaurants to museums to beautiful parks. There is so much character and charm in the city and I can't wait to explore more with my co-residents!</a:t>
            </a:r>
          </a:p>
          <a:p>
            <a:pPr algn="ctr"/>
            <a:r>
              <a:rPr lang="en-US" sz="900" i="1" dirty="0"/>
              <a:t>She/Her</a:t>
            </a:r>
          </a:p>
        </p:txBody>
      </p:sp>
      <p:sp>
        <p:nvSpPr>
          <p:cNvPr id="15" name="TextBox 14"/>
          <p:cNvSpPr txBox="1"/>
          <p:nvPr/>
        </p:nvSpPr>
        <p:spPr>
          <a:xfrm>
            <a:off x="4763325" y="2225927"/>
            <a:ext cx="2403316" cy="4468200"/>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Placentia, CA</a:t>
            </a:r>
          </a:p>
          <a:p>
            <a:r>
              <a:rPr lang="en-US" sz="1000" b="1" dirty="0"/>
              <a:t>Medical School</a:t>
            </a:r>
            <a:r>
              <a:rPr lang="en-US" sz="1000" dirty="0"/>
              <a:t>: </a:t>
            </a:r>
            <a:r>
              <a:rPr lang="en-US" sz="1000" i="0" dirty="0">
                <a:effectLst/>
              </a:rPr>
              <a:t>Penn State College of Medicine</a:t>
            </a:r>
          </a:p>
          <a:p>
            <a:r>
              <a:rPr lang="en-US" sz="1000" b="1" dirty="0"/>
              <a:t>For Fun I</a:t>
            </a:r>
            <a:r>
              <a:rPr lang="en-US" sz="1000" dirty="0"/>
              <a:t>: </a:t>
            </a:r>
            <a:r>
              <a:rPr lang="en-US" sz="1000" i="0" dirty="0">
                <a:effectLst/>
              </a:rPr>
              <a:t>like to travel (especially road trips), try new restaurants with family and friends, and play Magic the Gathering.</a:t>
            </a:r>
          </a:p>
          <a:p>
            <a:r>
              <a:rPr lang="en-US" sz="1000" b="1" dirty="0"/>
              <a:t>Why did you choose Hopkins</a:t>
            </a:r>
            <a:r>
              <a:rPr lang="en-US" sz="1000" dirty="0"/>
              <a:t>? </a:t>
            </a:r>
            <a:r>
              <a:rPr lang="en-US" sz="1000" i="0" dirty="0">
                <a:effectLst/>
              </a:rPr>
              <a:t>I chose Hopkins because it would provide me a great environment to not only get great general pediatrics training, but also learn multiple facets of pediatrics due to its robust availability of sub-specialties. Furthermore, the environment supports and encourages research, which I aim to pursue as an integral of my career moving forward. </a:t>
            </a:r>
          </a:p>
          <a:p>
            <a:r>
              <a:rPr lang="en-US" sz="1000" b="1" i="0" dirty="0">
                <a:effectLst/>
              </a:rPr>
              <a:t>What excites you most about living in Baltimore? </a:t>
            </a:r>
            <a:r>
              <a:rPr lang="en-US" sz="1000" i="0" dirty="0">
                <a:effectLst/>
              </a:rPr>
              <a:t>I really like the community in Baltimore. Having doing some of my schooling in Baltimore, I found the distinct neighborhoods to provide unique interactions between people. Despite the uniqueness of each neighborhood, I notice that many Baltimoreans are very welcoming, which is very evident across the many festivals and community events going on throughout the year.</a:t>
            </a:r>
            <a:endParaRPr lang="en-US" sz="1000" i="1" dirty="0"/>
          </a:p>
          <a:p>
            <a:pPr algn="ctr"/>
            <a:r>
              <a:rPr lang="en-US" sz="1000" i="1" dirty="0"/>
              <a:t>He/Him</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598" r="5598"/>
          <a:stretch/>
        </p:blipFill>
        <p:spPr>
          <a:xfrm>
            <a:off x="2553958" y="651203"/>
            <a:ext cx="1411591" cy="1519016"/>
          </a:xfrm>
          <a:prstGeom prst="rect">
            <a:avLst/>
          </a:prstGeom>
          <a:ln>
            <a:solidFill>
              <a:schemeClr val="tx1"/>
            </a:solidFill>
          </a:ln>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091" r="6091"/>
          <a:stretch/>
        </p:blipFill>
        <p:spPr>
          <a:xfrm>
            <a:off x="5248497" y="651203"/>
            <a:ext cx="1411590" cy="1540248"/>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790" r="3790"/>
          <a:stretch/>
        </p:blipFill>
        <p:spPr>
          <a:xfrm>
            <a:off x="8397881" y="651203"/>
            <a:ext cx="1411590" cy="1459580"/>
          </a:xfrm>
          <a:prstGeom prst="rect">
            <a:avLst/>
          </a:prstGeom>
          <a:ln>
            <a:solidFill>
              <a:schemeClr val="tx1"/>
            </a:solidFill>
          </a:ln>
        </p:spPr>
      </p:pic>
    </p:spTree>
    <p:extLst>
      <p:ext uri="{BB962C8B-B14F-4D97-AF65-F5344CB8AC3E}">
        <p14:creationId xmlns:p14="http://schemas.microsoft.com/office/powerpoint/2010/main" val="137457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795808"/>
              </p:ext>
            </p:extLst>
          </p:nvPr>
        </p:nvGraphicFramePr>
        <p:xfrm>
          <a:off x="986826" y="244444"/>
          <a:ext cx="10601116" cy="6473227"/>
        </p:xfrm>
        <a:graphic>
          <a:graphicData uri="http://schemas.openxmlformats.org/drawingml/2006/table">
            <a:tbl>
              <a:tblPr firstRow="1" bandRow="1">
                <a:tableStyleId>{5C22544A-7EE6-4342-B048-85BDC9FD1C3A}</a:tableStyleId>
              </a:tblPr>
              <a:tblGrid>
                <a:gridCol w="2677413">
                  <a:extLst>
                    <a:ext uri="{9D8B030D-6E8A-4147-A177-3AD203B41FA5}">
                      <a16:colId xmlns:a16="http://schemas.microsoft.com/office/drawing/2014/main" val="4183890785"/>
                    </a:ext>
                  </a:extLst>
                </a:gridCol>
                <a:gridCol w="2680141">
                  <a:extLst>
                    <a:ext uri="{9D8B030D-6E8A-4147-A177-3AD203B41FA5}">
                      <a16:colId xmlns:a16="http://schemas.microsoft.com/office/drawing/2014/main" val="117490699"/>
                    </a:ext>
                  </a:extLst>
                </a:gridCol>
                <a:gridCol w="2593282">
                  <a:extLst>
                    <a:ext uri="{9D8B030D-6E8A-4147-A177-3AD203B41FA5}">
                      <a16:colId xmlns:a16="http://schemas.microsoft.com/office/drawing/2014/main" val="2614951688"/>
                    </a:ext>
                  </a:extLst>
                </a:gridCol>
                <a:gridCol w="2650280">
                  <a:extLst>
                    <a:ext uri="{9D8B030D-6E8A-4147-A177-3AD203B41FA5}">
                      <a16:colId xmlns:a16="http://schemas.microsoft.com/office/drawing/2014/main" val="341871053"/>
                    </a:ext>
                  </a:extLst>
                </a:gridCol>
              </a:tblGrid>
              <a:tr h="6473227">
                <a:tc>
                  <a:txBody>
                    <a:bodyPr/>
                    <a:lstStyle/>
                    <a:p>
                      <a:pPr algn="ctr"/>
                      <a:r>
                        <a:rPr lang="en-US" u="sng" baseline="0" dirty="0">
                          <a:solidFill>
                            <a:schemeClr val="tx1"/>
                          </a:solidFill>
                        </a:rPr>
                        <a:t>Anna Broshkevitch</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Christy Lopez</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Lydia Lutz</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Erica Riddick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134444" y="2453019"/>
            <a:ext cx="2356901" cy="3785652"/>
          </a:xfrm>
          <a:prstGeom prst="rect">
            <a:avLst/>
          </a:prstGeom>
          <a:noFill/>
          <a:ln>
            <a:solidFill>
              <a:schemeClr val="tx1"/>
            </a:solidFill>
          </a:ln>
        </p:spPr>
        <p:txBody>
          <a:bodyPr wrap="square" rtlCol="0">
            <a:spAutoFit/>
          </a:bodyPr>
          <a:lstStyle/>
          <a:p>
            <a:r>
              <a:rPr lang="en-US" sz="1000" b="1" dirty="0"/>
              <a:t>Hometown: </a:t>
            </a:r>
            <a:r>
              <a:rPr lang="en-US" sz="1000" dirty="0"/>
              <a:t>Purcellville, Virginia</a:t>
            </a:r>
          </a:p>
          <a:p>
            <a:r>
              <a:rPr lang="en-US" sz="1000" b="1" dirty="0"/>
              <a:t>Medical School: </a:t>
            </a:r>
            <a:r>
              <a:rPr lang="en-US" sz="1000" dirty="0"/>
              <a:t>Virginia Commonwealth University</a:t>
            </a:r>
          </a:p>
          <a:p>
            <a:r>
              <a:rPr lang="en-US" sz="1000" b="1" dirty="0"/>
              <a:t>For Fun I</a:t>
            </a:r>
            <a:r>
              <a:rPr lang="en-US" sz="1000" dirty="0"/>
              <a:t>: For fun, I enjoy reading, travel, and spending time outdoors! I also have 2 pet bunnies that keep me busy!</a:t>
            </a:r>
          </a:p>
          <a:p>
            <a:r>
              <a:rPr lang="en-US" sz="1000" b="1" dirty="0"/>
              <a:t>Why did you choose Hopkins</a:t>
            </a:r>
            <a:r>
              <a:rPr lang="en-US" sz="1000" dirty="0"/>
              <a:t>? My goal in medicine is to help improve the health of underserved communities and I was drawn to the Johns Hopkins Urban Health program. I am excited to gain experience in fields such as mental health care, addiction medicine, and carceral medicine as a part of this program and to work in the EBMC clinic as a primary care provider! </a:t>
            </a:r>
          </a:p>
          <a:p>
            <a:r>
              <a:rPr lang="en-US" sz="1000" b="1" dirty="0"/>
              <a:t>What excites you most about living in Baltimore? </a:t>
            </a:r>
            <a:r>
              <a:rPr lang="en-US" sz="1000" dirty="0"/>
              <a:t>Baltimore has a little bit of everything- the Chesapeake Bay, all kinds of delicious food, professional sports and a thriving arts scene. I'm excited to explore the city and have so many opportunities available! </a:t>
            </a:r>
          </a:p>
          <a:p>
            <a:pPr algn="ctr"/>
            <a:r>
              <a:rPr lang="en-US" sz="1000" i="1" dirty="0"/>
              <a:t>She/Her</a:t>
            </a:r>
          </a:p>
        </p:txBody>
      </p:sp>
      <p:sp>
        <p:nvSpPr>
          <p:cNvPr id="8" name="TextBox 7"/>
          <p:cNvSpPr txBox="1"/>
          <p:nvPr/>
        </p:nvSpPr>
        <p:spPr>
          <a:xfrm>
            <a:off x="3913631" y="2453019"/>
            <a:ext cx="2029969" cy="1785104"/>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Martinez, California</a:t>
            </a:r>
          </a:p>
          <a:p>
            <a:r>
              <a:rPr lang="en-US" sz="1000" b="1" dirty="0"/>
              <a:t>Medical School: </a:t>
            </a:r>
            <a:r>
              <a:rPr lang="en-US" sz="1000" i="0" dirty="0">
                <a:effectLst/>
              </a:rPr>
              <a:t>Icahn School of Medicine at Mt Sinai</a:t>
            </a:r>
            <a:br>
              <a:rPr lang="en-US" sz="1000" dirty="0"/>
            </a:br>
            <a:r>
              <a:rPr lang="en-US" sz="1000" b="1" dirty="0"/>
              <a:t>For Fun I</a:t>
            </a:r>
            <a:r>
              <a:rPr lang="en-US" sz="1000" dirty="0"/>
              <a:t>:</a:t>
            </a:r>
            <a:r>
              <a:rPr lang="en-US" sz="1000" i="0" dirty="0">
                <a:effectLst/>
              </a:rPr>
              <a:t>Travel, run, play soccer</a:t>
            </a:r>
            <a:br>
              <a:rPr lang="en-US" sz="1000" dirty="0"/>
            </a:br>
            <a:r>
              <a:rPr lang="en-US" sz="1000" b="1" dirty="0"/>
              <a:t>Why did you choose Hopkins? </a:t>
            </a:r>
            <a:r>
              <a:rPr lang="en-US" sz="1000" i="0" dirty="0">
                <a:effectLst/>
              </a:rPr>
              <a:t>The patients are incredible and the career opportunities</a:t>
            </a:r>
            <a:br>
              <a:rPr lang="en-US" sz="1000" dirty="0"/>
            </a:br>
            <a:r>
              <a:rPr lang="en-US" sz="1000" b="1" dirty="0"/>
              <a:t>What excites you most about living in Baltimore? </a:t>
            </a:r>
            <a:r>
              <a:rPr lang="en-US" sz="1000" i="0" dirty="0">
                <a:effectLst/>
              </a:rPr>
              <a:t>The food!!! And the community</a:t>
            </a:r>
          </a:p>
          <a:p>
            <a:pPr algn="ctr"/>
            <a:r>
              <a:rPr lang="en-US" sz="1000" i="1" dirty="0"/>
              <a:t>She/Her</a:t>
            </a:r>
          </a:p>
        </p:txBody>
      </p:sp>
      <p:sp>
        <p:nvSpPr>
          <p:cNvPr id="11" name="TextBox 10"/>
          <p:cNvSpPr txBox="1"/>
          <p:nvPr/>
        </p:nvSpPr>
        <p:spPr>
          <a:xfrm>
            <a:off x="9128120" y="2453019"/>
            <a:ext cx="2389078" cy="2554545"/>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Starkville, Mississippi</a:t>
            </a:r>
          </a:p>
          <a:p>
            <a:r>
              <a:rPr lang="en-US" sz="1000" b="1" dirty="0"/>
              <a:t>Medical School</a:t>
            </a:r>
            <a:r>
              <a:rPr lang="en-US" sz="1000" dirty="0"/>
              <a:t>: </a:t>
            </a:r>
            <a:r>
              <a:rPr lang="en-US" sz="1000" i="0" dirty="0">
                <a:effectLst/>
              </a:rPr>
              <a:t>Drexel College of Medicine</a:t>
            </a:r>
          </a:p>
          <a:p>
            <a:r>
              <a:rPr lang="en-US" sz="1000" b="1" dirty="0"/>
              <a:t>For Fun I: </a:t>
            </a:r>
            <a:r>
              <a:rPr lang="en-US" sz="1000" i="0" dirty="0">
                <a:effectLst/>
              </a:rPr>
              <a:t>check out new skating rinks, binge watch makeup tutorial videos, scroll on Tik Tok for way too long!</a:t>
            </a:r>
          </a:p>
          <a:p>
            <a:r>
              <a:rPr lang="en-US" sz="1000" b="1" dirty="0"/>
              <a:t>Why did you choose Hopkins?</a:t>
            </a:r>
            <a:r>
              <a:rPr lang="en-US" sz="1000" dirty="0"/>
              <a:t>: </a:t>
            </a:r>
            <a:r>
              <a:rPr lang="en-US" sz="1000" i="0" dirty="0">
                <a:effectLst/>
              </a:rPr>
              <a:t>I was initially drawn to the institution because of its emphasis on community, scholarship, and education. I was also interested in providing care to a diverse community such as Baltimore.</a:t>
            </a:r>
          </a:p>
          <a:p>
            <a:r>
              <a:rPr lang="en-US" sz="1000" b="1" dirty="0"/>
              <a:t>What excites you most about living in Baltimore? </a:t>
            </a:r>
            <a:r>
              <a:rPr lang="en-US" sz="1000" i="0" dirty="0">
                <a:effectLst/>
              </a:rPr>
              <a:t>diverse population; great food; fun activities</a:t>
            </a:r>
          </a:p>
          <a:p>
            <a:pPr algn="ctr"/>
            <a:r>
              <a:rPr lang="en-US" sz="1000" i="1" dirty="0"/>
              <a:t>She/Her</a:t>
            </a:r>
          </a:p>
        </p:txBody>
      </p:sp>
      <p:sp>
        <p:nvSpPr>
          <p:cNvPr id="15" name="TextBox 14"/>
          <p:cNvSpPr txBox="1"/>
          <p:nvPr/>
        </p:nvSpPr>
        <p:spPr>
          <a:xfrm>
            <a:off x="6456770" y="2453019"/>
            <a:ext cx="2356901" cy="2169825"/>
          </a:xfrm>
          <a:prstGeom prst="rect">
            <a:avLst/>
          </a:prstGeom>
          <a:noFill/>
          <a:ln>
            <a:solidFill>
              <a:schemeClr val="tx1"/>
            </a:solidFill>
          </a:ln>
        </p:spPr>
        <p:txBody>
          <a:bodyPr wrap="square" rtlCol="0">
            <a:spAutoFit/>
          </a:bodyPr>
          <a:lstStyle/>
          <a:p>
            <a:r>
              <a:rPr lang="en-US" sz="900" b="1" dirty="0"/>
              <a:t>Hometown</a:t>
            </a:r>
            <a:r>
              <a:rPr lang="en-US" sz="900" dirty="0"/>
              <a:t>: Glenview, IL</a:t>
            </a:r>
          </a:p>
          <a:p>
            <a:r>
              <a:rPr lang="en-US" sz="900" b="1" dirty="0"/>
              <a:t>Medical School</a:t>
            </a:r>
            <a:r>
              <a:rPr lang="en-US" sz="900" dirty="0"/>
              <a:t>: University of Pennsylvania</a:t>
            </a:r>
          </a:p>
          <a:p>
            <a:r>
              <a:rPr lang="en-US" sz="900" b="1" dirty="0"/>
              <a:t>For Fun:</a:t>
            </a:r>
            <a:r>
              <a:rPr lang="en-US" sz="900" dirty="0"/>
              <a:t> hike, run, bake, write, explore bookstores</a:t>
            </a:r>
          </a:p>
          <a:p>
            <a:r>
              <a:rPr lang="en-US" sz="900" b="1" dirty="0"/>
              <a:t>Why did you choose Hopkins? </a:t>
            </a:r>
            <a:r>
              <a:rPr lang="en-US" sz="900" dirty="0"/>
              <a:t>Justice-oriented, community-centered urban primary care through the Med-Peds program  </a:t>
            </a:r>
          </a:p>
          <a:p>
            <a:r>
              <a:rPr lang="en-US" sz="900" b="1" dirty="0"/>
              <a:t>What excites you most about living in Baltimore? </a:t>
            </a:r>
            <a:r>
              <a:rPr lang="en-US" sz="900" dirty="0"/>
              <a:t>This city is weird in the best way; I’m discovering all these delightful oddities (like unlimited free books once a month). Also, top tier window cats that make early morning walks to the hospital infinitely more enjoyable. </a:t>
            </a:r>
          </a:p>
          <a:p>
            <a:pPr algn="ctr"/>
            <a:r>
              <a:rPr lang="en-US" sz="900" i="1" dirty="0"/>
              <a:t>She/Her</a:t>
            </a:r>
          </a:p>
        </p:txBody>
      </p:sp>
      <p:sp>
        <p:nvSpPr>
          <p:cNvPr id="5" name="Rectangle 4"/>
          <p:cNvSpPr/>
          <p:nvPr/>
        </p:nvSpPr>
        <p:spPr>
          <a:xfrm rot="20659609">
            <a:off x="224444" y="660171"/>
            <a:ext cx="1022465" cy="82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r>
              <a:rPr lang="en-US" sz="1400" baseline="30000" dirty="0"/>
              <a:t>st</a:t>
            </a:r>
            <a:r>
              <a:rPr lang="en-US" sz="1400" dirty="0"/>
              <a:t> Year Med-</a:t>
            </a:r>
            <a:r>
              <a:rPr lang="en-US" sz="1400" dirty="0" err="1"/>
              <a:t>Peds</a:t>
            </a:r>
            <a:r>
              <a:rPr lang="en-US" sz="1400" dirty="0"/>
              <a:t> Residents!</a:t>
            </a:r>
          </a:p>
        </p:txBody>
      </p:sp>
      <p:pic>
        <p:nvPicPr>
          <p:cNvPr id="6" name="Picture 5">
            <a:extLst>
              <a:ext uri="{FF2B5EF4-FFF2-40B4-BE49-F238E27FC236}">
                <a16:creationId xmlns:a16="http://schemas.microsoft.com/office/drawing/2014/main" id="{E103B857-20E1-4114-A548-1C73A0C66284}"/>
              </a:ext>
            </a:extLst>
          </p:cNvPr>
          <p:cNvPicPr>
            <a:picLocks noChangeAspect="1"/>
          </p:cNvPicPr>
          <p:nvPr/>
        </p:nvPicPr>
        <p:blipFill rotWithShape="1">
          <a:blip r:embed="rId2">
            <a:extLst>
              <a:ext uri="{28A0092B-C50C-407E-A947-70E740481C1C}">
                <a14:useLocalDpi xmlns:a14="http://schemas.microsoft.com/office/drawing/2010/main" val="0"/>
              </a:ext>
            </a:extLst>
          </a:blip>
          <a:srcRect l="1557" r="1557"/>
          <a:stretch/>
        </p:blipFill>
        <p:spPr>
          <a:xfrm>
            <a:off x="1593453" y="784499"/>
            <a:ext cx="1547863" cy="1526710"/>
          </a:xfrm>
          <a:prstGeom prst="rect">
            <a:avLst/>
          </a:prstGeom>
          <a:ln w="3175">
            <a:solidFill>
              <a:schemeClr val="tx1"/>
            </a:solidFill>
          </a:ln>
        </p:spPr>
      </p:pic>
      <p:pic>
        <p:nvPicPr>
          <p:cNvPr id="9" name="Picture 8">
            <a:extLst>
              <a:ext uri="{FF2B5EF4-FFF2-40B4-BE49-F238E27FC236}">
                <a16:creationId xmlns:a16="http://schemas.microsoft.com/office/drawing/2014/main" id="{DE1669EC-B0EF-4667-BA44-EFBA2CE097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51333" y="814719"/>
            <a:ext cx="1589824" cy="1523409"/>
          </a:xfrm>
          <a:prstGeom prst="rect">
            <a:avLst/>
          </a:prstGeom>
          <a:ln w="3175">
            <a:solidFill>
              <a:schemeClr val="tx1"/>
            </a:solidFill>
          </a:ln>
        </p:spPr>
      </p:pic>
      <p:pic>
        <p:nvPicPr>
          <p:cNvPr id="12" name="Picture 11">
            <a:extLst>
              <a:ext uri="{FF2B5EF4-FFF2-40B4-BE49-F238E27FC236}">
                <a16:creationId xmlns:a16="http://schemas.microsoft.com/office/drawing/2014/main" id="{D702A74F-AAF2-41D4-B50D-C13B622A6FC8}"/>
              </a:ext>
            </a:extLst>
          </p:cNvPr>
          <p:cNvPicPr>
            <a:picLocks noChangeAspect="1"/>
          </p:cNvPicPr>
          <p:nvPr/>
        </p:nvPicPr>
        <p:blipFill rotWithShape="1">
          <a:blip r:embed="rId4">
            <a:extLst>
              <a:ext uri="{28A0092B-C50C-407E-A947-70E740481C1C}">
                <a14:useLocalDpi xmlns:a14="http://schemas.microsoft.com/office/drawing/2010/main" val="0"/>
              </a:ext>
            </a:extLst>
          </a:blip>
          <a:srcRect t="2240" b="2240"/>
          <a:stretch/>
        </p:blipFill>
        <p:spPr>
          <a:xfrm>
            <a:off x="6786213" y="807462"/>
            <a:ext cx="1647407" cy="1503747"/>
          </a:xfrm>
          <a:prstGeom prst="rect">
            <a:avLst/>
          </a:prstGeom>
          <a:ln w="3175">
            <a:solidFill>
              <a:schemeClr val="tx1"/>
            </a:solidFill>
          </a:ln>
        </p:spPr>
      </p:pic>
      <p:pic>
        <p:nvPicPr>
          <p:cNvPr id="1034" name="Picture 10">
            <a:extLst>
              <a:ext uri="{FF2B5EF4-FFF2-40B4-BE49-F238E27FC236}">
                <a16:creationId xmlns:a16="http://schemas.microsoft.com/office/drawing/2014/main" id="{6E582192-14DD-4C19-891E-4782DD319B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8618" y="784499"/>
            <a:ext cx="1274502" cy="164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9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9691" y="588858"/>
            <a:ext cx="6410666" cy="45132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7033" y="3020234"/>
            <a:ext cx="6155276" cy="367827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746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1735659"/>
              </p:ext>
            </p:extLst>
          </p:nvPr>
        </p:nvGraphicFramePr>
        <p:xfrm>
          <a:off x="945223" y="164387"/>
          <a:ext cx="10685124" cy="6629605"/>
        </p:xfrm>
        <a:graphic>
          <a:graphicData uri="http://schemas.openxmlformats.org/drawingml/2006/table">
            <a:tbl>
              <a:tblPr firstRow="1" bandRow="1">
                <a:tableStyleId>{5C22544A-7EE6-4342-B048-85BDC9FD1C3A}</a:tableStyleId>
              </a:tblPr>
              <a:tblGrid>
                <a:gridCol w="3458335">
                  <a:extLst>
                    <a:ext uri="{9D8B030D-6E8A-4147-A177-3AD203B41FA5}">
                      <a16:colId xmlns:a16="http://schemas.microsoft.com/office/drawing/2014/main" val="548534535"/>
                    </a:ext>
                  </a:extLst>
                </a:gridCol>
                <a:gridCol w="2105526">
                  <a:extLst>
                    <a:ext uri="{9D8B030D-6E8A-4147-A177-3AD203B41FA5}">
                      <a16:colId xmlns:a16="http://schemas.microsoft.com/office/drawing/2014/main" val="2542149412"/>
                    </a:ext>
                  </a:extLst>
                </a:gridCol>
                <a:gridCol w="2607484">
                  <a:extLst>
                    <a:ext uri="{9D8B030D-6E8A-4147-A177-3AD203B41FA5}">
                      <a16:colId xmlns:a16="http://schemas.microsoft.com/office/drawing/2014/main" val="1833744703"/>
                    </a:ext>
                  </a:extLst>
                </a:gridCol>
                <a:gridCol w="2513779">
                  <a:extLst>
                    <a:ext uri="{9D8B030D-6E8A-4147-A177-3AD203B41FA5}">
                      <a16:colId xmlns:a16="http://schemas.microsoft.com/office/drawing/2014/main" val="3343335556"/>
                    </a:ext>
                  </a:extLst>
                </a:gridCol>
              </a:tblGrid>
              <a:tr h="6629605">
                <a:tc>
                  <a:txBody>
                    <a:bodyPr/>
                    <a:lstStyle/>
                    <a:p>
                      <a:pPr algn="ctr"/>
                      <a:r>
                        <a:rPr lang="en-US" u="sng" baseline="0" dirty="0">
                          <a:solidFill>
                            <a:schemeClr val="tx1"/>
                          </a:solidFill>
                        </a:rPr>
                        <a:t>Luis Acosta</a:t>
                      </a:r>
                    </a:p>
                    <a:p>
                      <a:pPr algn="ctr"/>
                      <a:r>
                        <a:rPr lang="en-US" sz="1200" u="sng" dirty="0">
                          <a:solidFill>
                            <a:schemeClr val="tx1"/>
                          </a:solidFill>
                        </a:rPr>
                        <a:t>M.D.</a:t>
                      </a:r>
                    </a:p>
                  </a:txBody>
                  <a:tcPr>
                    <a:solidFill>
                      <a:schemeClr val="accent1">
                        <a:lumMod val="40000"/>
                        <a:lumOff val="60000"/>
                      </a:schemeClr>
                    </a:solidFill>
                  </a:tcPr>
                </a:tc>
                <a:tc>
                  <a:txBody>
                    <a:bodyPr/>
                    <a:lstStyle/>
                    <a:p>
                      <a:pPr algn="ctr"/>
                      <a:r>
                        <a:rPr lang="en-US" u="sng" baseline="0" dirty="0">
                          <a:solidFill>
                            <a:schemeClr val="tx1"/>
                          </a:solidFill>
                        </a:rPr>
                        <a:t>Fatima Al </a:t>
                      </a:r>
                      <a:r>
                        <a:rPr lang="en-US" u="sng" baseline="0" dirty="0" err="1">
                          <a:solidFill>
                            <a:schemeClr val="tx1"/>
                          </a:solidFill>
                        </a:rPr>
                        <a:t>Khyeli</a:t>
                      </a:r>
                      <a:endParaRPr lang="en-US" u="sng" baseline="0" dirty="0">
                        <a:solidFill>
                          <a:schemeClr val="tx1"/>
                        </a:solidFill>
                      </a:endParaRP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Julie Alejo</a:t>
                      </a:r>
                    </a:p>
                    <a:p>
                      <a:pPr algn="ctr"/>
                      <a:r>
                        <a:rPr lang="en-US" sz="1200" u="sng" baseline="0" dirty="0">
                          <a:solidFill>
                            <a:schemeClr val="tx1"/>
                          </a:solidFill>
                        </a:rPr>
                        <a:t>M.D.</a:t>
                      </a:r>
                    </a:p>
                  </a:txBody>
                  <a:tcPr>
                    <a:solidFill>
                      <a:schemeClr val="accent1">
                        <a:lumMod val="40000"/>
                        <a:lumOff val="60000"/>
                      </a:schemeClr>
                    </a:solidFill>
                  </a:tcPr>
                </a:tc>
                <a:tc>
                  <a:txBody>
                    <a:bodyPr/>
                    <a:lstStyle/>
                    <a:p>
                      <a:pPr algn="ctr"/>
                      <a:r>
                        <a:rPr lang="en-US" u="sng" baseline="0" dirty="0">
                          <a:solidFill>
                            <a:schemeClr val="tx1"/>
                          </a:solidFill>
                        </a:rPr>
                        <a:t>Abby Cahill</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078944078"/>
                  </a:ext>
                </a:extLst>
              </a:tr>
            </a:tbl>
          </a:graphicData>
        </a:graphic>
      </p:graphicFrame>
      <p:sp>
        <p:nvSpPr>
          <p:cNvPr id="9" name="TextBox 8"/>
          <p:cNvSpPr txBox="1"/>
          <p:nvPr/>
        </p:nvSpPr>
        <p:spPr>
          <a:xfrm>
            <a:off x="1078787" y="2305649"/>
            <a:ext cx="3161556" cy="4247317"/>
          </a:xfrm>
          <a:prstGeom prst="rect">
            <a:avLst/>
          </a:prstGeom>
          <a:noFill/>
          <a:ln>
            <a:solidFill>
              <a:schemeClr val="tx1"/>
            </a:solidFill>
          </a:ln>
        </p:spPr>
        <p:txBody>
          <a:bodyPr wrap="square" rtlCol="0">
            <a:spAutoFit/>
          </a:bodyPr>
          <a:lstStyle/>
          <a:p>
            <a:r>
              <a:rPr lang="en-US" sz="1000" b="1" dirty="0"/>
              <a:t>Hometown: </a:t>
            </a:r>
            <a:r>
              <a:rPr lang="en-US" sz="1000" dirty="0"/>
              <a:t>Hendersonville, NC </a:t>
            </a:r>
          </a:p>
          <a:p>
            <a:r>
              <a:rPr lang="en-US" sz="1000" b="1" dirty="0"/>
              <a:t>Medical School: </a:t>
            </a:r>
            <a:r>
              <a:rPr lang="en-US" sz="1000" dirty="0"/>
              <a:t>The University of North Carolina at Chapel Hill School of Medicine</a:t>
            </a:r>
          </a:p>
          <a:p>
            <a:r>
              <a:rPr lang="en-US" sz="1000" b="1" dirty="0"/>
              <a:t>For Fun I:</a:t>
            </a:r>
            <a:r>
              <a:rPr lang="en-US" sz="1000" dirty="0"/>
              <a:t> Be ACTIVE!!! I like to go to the gym, play basketball, coach (former Public Middle School Coach!) basketball, play pickleball, play tennis, and watch all sports (mainly basketball). Outside of being active, I love to explore new areas + restaurants, spending time with friends &amp; family, and cook. </a:t>
            </a:r>
          </a:p>
          <a:p>
            <a:r>
              <a:rPr lang="en-US" sz="1000" b="1" dirty="0"/>
              <a:t>Why did you choose Hopkins: </a:t>
            </a:r>
            <a:r>
              <a:rPr lang="en-US" sz="1000" dirty="0"/>
              <a:t>I chose Hopkins because of the alumni, family-like energy I felt amongst the residents and residency program staff and faculty, and for the unique opportunity to work at the Latino Clinic at Yard56!!! I participated in the Johns Hopkins Visiting Elective Program to Promote Diversity, Equity, and Inclusion in Pediatric Healthcare and this gave me a glimpse into what my residency training would be like!!! </a:t>
            </a:r>
          </a:p>
          <a:p>
            <a:r>
              <a:rPr lang="en-US" sz="1000" b="1" dirty="0"/>
              <a:t>What excites you most about living in Baltimore</a:t>
            </a:r>
            <a:r>
              <a:rPr lang="en-US" sz="1000" dirty="0"/>
              <a:t>: To be able to live in a more Urban environment! Living in a city like this is a first for me but also excited more parts of the city! Different neighborhoods have different energies, and the most surprising thing to me has been how walkable the city can be! Patterson Park and the Harbor area are currently my favorite spots but looking forward to exploring more!! </a:t>
            </a:r>
          </a:p>
          <a:p>
            <a:pPr algn="ctr"/>
            <a:endParaRPr lang="en-US" sz="1000" i="1" dirty="0"/>
          </a:p>
          <a:p>
            <a:pPr algn="ctr"/>
            <a:r>
              <a:rPr lang="en-US" sz="1000" i="1" dirty="0"/>
              <a:t>He/Him</a:t>
            </a:r>
          </a:p>
        </p:txBody>
      </p:sp>
      <p:sp>
        <p:nvSpPr>
          <p:cNvPr id="10" name="TextBox 9"/>
          <p:cNvSpPr txBox="1"/>
          <p:nvPr/>
        </p:nvSpPr>
        <p:spPr>
          <a:xfrm>
            <a:off x="4577856" y="2380726"/>
            <a:ext cx="1799184" cy="4093428"/>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i="0" dirty="0">
                <a:effectLst/>
              </a:rPr>
              <a:t>United Arab Emirates </a:t>
            </a:r>
          </a:p>
          <a:p>
            <a:r>
              <a:rPr lang="en-US" sz="1000" b="1" dirty="0"/>
              <a:t>Medical School:</a:t>
            </a:r>
            <a:r>
              <a:rPr lang="en-US" sz="1000" dirty="0"/>
              <a:t> </a:t>
            </a:r>
            <a:r>
              <a:rPr lang="en-US" sz="1000" i="0" dirty="0">
                <a:effectLst/>
              </a:rPr>
              <a:t>United Arab Emirates University </a:t>
            </a:r>
          </a:p>
          <a:p>
            <a:r>
              <a:rPr lang="en-US" sz="1000" b="1" dirty="0"/>
              <a:t>For Fun I: </a:t>
            </a:r>
            <a:r>
              <a:rPr lang="en-US" sz="1000" i="0" dirty="0">
                <a:effectLst/>
              </a:rPr>
              <a:t>I enjoy traveling, reading, sketching/painting, attending concerts and having outdoor picnics </a:t>
            </a:r>
          </a:p>
          <a:p>
            <a:r>
              <a:rPr lang="en-US" sz="1000" b="1" dirty="0"/>
              <a:t>Why did you choose Hopkins: </a:t>
            </a:r>
            <a:r>
              <a:rPr lang="en-US" sz="1000" i="0" dirty="0">
                <a:effectLst/>
              </a:rPr>
              <a:t>As a Neurodevelopment Disabilities applicant, I chose JHH/KKI for its comprehensive clinical and academic training, as well as the supportive faculty, leadership and residents. </a:t>
            </a:r>
            <a:r>
              <a:rPr lang="en-US" sz="1000" b="1" dirty="0"/>
              <a:t>What excites you most about living in Baltimore? </a:t>
            </a:r>
            <a:r>
              <a:rPr lang="en-US" sz="1000" i="0" dirty="0">
                <a:effectLst/>
              </a:rPr>
              <a:t>I’m mostly excited about living near the wharf, the beautiful parks, music festivals, hiking trails and national parks in the DMV area, as well as the proximity to different cities such as DC and NY. </a:t>
            </a:r>
          </a:p>
          <a:p>
            <a:pPr algn="ctr"/>
            <a:r>
              <a:rPr lang="en-US" sz="1000" i="1" dirty="0">
                <a:effectLst/>
              </a:rPr>
              <a:t>She</a:t>
            </a:r>
            <a:r>
              <a:rPr lang="en-US" sz="1000" i="1" dirty="0"/>
              <a:t>/Her</a:t>
            </a:r>
          </a:p>
        </p:txBody>
      </p:sp>
      <p:sp>
        <p:nvSpPr>
          <p:cNvPr id="11" name="TextBox 10"/>
          <p:cNvSpPr txBox="1"/>
          <p:nvPr/>
        </p:nvSpPr>
        <p:spPr>
          <a:xfrm>
            <a:off x="6714553" y="2380726"/>
            <a:ext cx="2302627" cy="4370427"/>
          </a:xfrm>
          <a:prstGeom prst="rect">
            <a:avLst/>
          </a:prstGeom>
          <a:noFill/>
          <a:ln>
            <a:solidFill>
              <a:schemeClr val="tx1"/>
            </a:solidFill>
          </a:ln>
        </p:spPr>
        <p:txBody>
          <a:bodyPr wrap="square" rtlCol="0">
            <a:spAutoFit/>
          </a:bodyPr>
          <a:lstStyle/>
          <a:p>
            <a:r>
              <a:rPr lang="en-US" sz="1000" b="1" dirty="0"/>
              <a:t>Hometown: </a:t>
            </a:r>
            <a:r>
              <a:rPr lang="en-US" sz="1000" dirty="0"/>
              <a:t>Fallston, MD</a:t>
            </a:r>
          </a:p>
          <a:p>
            <a:r>
              <a:rPr lang="en-US" sz="1000" b="1" dirty="0"/>
              <a:t>Medical School</a:t>
            </a:r>
            <a:r>
              <a:rPr lang="en-US" sz="1000" dirty="0"/>
              <a:t>: University of Maryland School of Medicine</a:t>
            </a:r>
          </a:p>
          <a:p>
            <a:r>
              <a:rPr lang="en-US" sz="1000" b="1" dirty="0"/>
              <a:t>For Fun: </a:t>
            </a:r>
            <a:r>
              <a:rPr lang="en-US" sz="1000" dirty="0"/>
              <a:t>Love to spend time with friends and family, go on walks with my pup, and try new restaurants.</a:t>
            </a:r>
          </a:p>
          <a:p>
            <a:r>
              <a:rPr lang="en-US" sz="1000" b="1" dirty="0"/>
              <a:t>Why did you choose Hopkins: </a:t>
            </a:r>
            <a:r>
              <a:rPr lang="en-US" sz="1000" dirty="0"/>
              <a:t>It's been a dream of mine to train at Hopkins ever since I volunteered at the children's center in high school. I knew I would receive top-notch training here that will set me up for success in my career. It was also important for me to go through residency in a place close to my support system. After interview day, I knew it was the best place for me!</a:t>
            </a:r>
          </a:p>
          <a:p>
            <a:r>
              <a:rPr lang="en-US" sz="1000" b="1" dirty="0"/>
              <a:t>What excites you most about living in Baltimore: </a:t>
            </a:r>
            <a:r>
              <a:rPr lang="en-US" sz="1000" dirty="0"/>
              <a:t>Baltimore has everything you could need while being affordable to live in! I love being close to the water and just a short trip away from other big cities on the East Coast. I also love the variety of neighborhoods in Baltimore, and even though I’ve been here since college, I still find new places to explore every weekend.</a:t>
            </a:r>
            <a:endParaRPr lang="en-US" sz="900" i="1" dirty="0"/>
          </a:p>
          <a:p>
            <a:pPr algn="ctr"/>
            <a:r>
              <a:rPr lang="en-US" sz="1000" i="1" dirty="0"/>
              <a:t>She/Her</a:t>
            </a:r>
          </a:p>
        </p:txBody>
      </p:sp>
      <p:sp>
        <p:nvSpPr>
          <p:cNvPr id="12" name="TextBox 11"/>
          <p:cNvSpPr txBox="1"/>
          <p:nvPr/>
        </p:nvSpPr>
        <p:spPr>
          <a:xfrm>
            <a:off x="9172450" y="2380726"/>
            <a:ext cx="2302627" cy="4247317"/>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Eagan, MN</a:t>
            </a:r>
          </a:p>
          <a:p>
            <a:r>
              <a:rPr lang="en-US" sz="1000" b="1" dirty="0"/>
              <a:t>Medical School: </a:t>
            </a:r>
            <a:r>
              <a:rPr lang="en-US" sz="1000" i="0" dirty="0">
                <a:effectLst/>
              </a:rPr>
              <a:t>Tulane University School of Medicine</a:t>
            </a:r>
          </a:p>
          <a:p>
            <a:r>
              <a:rPr lang="en-US" sz="1000" b="1" dirty="0"/>
              <a:t>For Fun: </a:t>
            </a:r>
            <a:r>
              <a:rPr lang="en-US" sz="1000" i="0" dirty="0">
                <a:effectLst/>
              </a:rPr>
              <a:t>I like to run and do anything outdoors (when it's not too hot), cook, eat other people's baked goods, watch historically-inspired TV shows, and read non-medical books!</a:t>
            </a:r>
          </a:p>
          <a:p>
            <a:r>
              <a:rPr lang="en-US" sz="1000" b="1" dirty="0"/>
              <a:t>Why did you choose Hopkins: </a:t>
            </a:r>
            <a:r>
              <a:rPr lang="en-US" sz="1000" i="0" dirty="0">
                <a:effectLst/>
              </a:rPr>
              <a:t>It's cliche but I chose Hopkins because of the pediatric/anesthesia combined program and the people! I found it was one of the few places that has people truly practicing a combined career in both fields with an emphasis on taking care of the people in the Baltimore community. It didn't hurt that the people were super friendly and excited about all of the things I'm interested in as well! </a:t>
            </a:r>
            <a:r>
              <a:rPr lang="en-US" sz="1000" b="1" dirty="0"/>
              <a:t>What excites you most about living in Baltimore: </a:t>
            </a:r>
            <a:r>
              <a:rPr lang="en-US" sz="1000" i="0" dirty="0">
                <a:effectLst/>
              </a:rPr>
              <a:t>I'm most excited about being in a walkable city with so much history! I love the community feel of East Baltimore and the ability to be close to so many good restaurants and bars and beautiful architecture. </a:t>
            </a:r>
          </a:p>
          <a:p>
            <a:pPr algn="ctr"/>
            <a:r>
              <a:rPr lang="en-US" sz="10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 r="844" b="27916"/>
          <a:stretch/>
        </p:blipFill>
        <p:spPr>
          <a:xfrm>
            <a:off x="1953184" y="764980"/>
            <a:ext cx="1576260" cy="1481976"/>
          </a:xfrm>
          <a:prstGeom prst="rect">
            <a:avLst/>
          </a:prstGeom>
          <a:ln>
            <a:solidFill>
              <a:schemeClr val="tx1"/>
            </a:solidFill>
          </a:ln>
        </p:spPr>
      </p:pic>
      <p:pic>
        <p:nvPicPr>
          <p:cNvPr id="3" name="Picture 2"/>
          <p:cNvPicPr>
            <a:picLocks/>
          </p:cNvPicPr>
          <p:nvPr/>
        </p:nvPicPr>
        <p:blipFill rotWithShape="1">
          <a:blip r:embed="rId3" cstate="print">
            <a:extLst>
              <a:ext uri="{28A0092B-C50C-407E-A947-70E740481C1C}">
                <a14:useLocalDpi xmlns:a14="http://schemas.microsoft.com/office/drawing/2010/main" val="0"/>
              </a:ext>
            </a:extLst>
          </a:blip>
          <a:srcRect l="-1" r="-1180" b="39108"/>
          <a:stretch/>
        </p:blipFill>
        <p:spPr>
          <a:xfrm>
            <a:off x="4552950" y="764980"/>
            <a:ext cx="1799184" cy="1540669"/>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r="-4199" b="34117"/>
          <a:stretch/>
        </p:blipFill>
        <p:spPr>
          <a:xfrm>
            <a:off x="7086019" y="764980"/>
            <a:ext cx="1652440" cy="1492572"/>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r="557" b="31645"/>
          <a:stretch/>
        </p:blipFill>
        <p:spPr>
          <a:xfrm>
            <a:off x="9623298" y="764980"/>
            <a:ext cx="1524163" cy="1496665"/>
          </a:xfrm>
          <a:prstGeom prst="rect">
            <a:avLst/>
          </a:prstGeom>
          <a:ln>
            <a:solidFill>
              <a:schemeClr val="tx1"/>
            </a:solidFill>
          </a:ln>
        </p:spPr>
      </p:pic>
    </p:spTree>
    <p:extLst>
      <p:ext uri="{BB962C8B-B14F-4D97-AF65-F5344CB8AC3E}">
        <p14:creationId xmlns:p14="http://schemas.microsoft.com/office/powerpoint/2010/main" val="31477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7366126"/>
              </p:ext>
            </p:extLst>
          </p:nvPr>
        </p:nvGraphicFramePr>
        <p:xfrm>
          <a:off x="1112362" y="122548"/>
          <a:ext cx="10939224" cy="6636471"/>
        </p:xfrm>
        <a:graphic>
          <a:graphicData uri="http://schemas.openxmlformats.org/drawingml/2006/table">
            <a:tbl>
              <a:tblPr firstRow="1" bandRow="1">
                <a:tableStyleId>{5C22544A-7EE6-4342-B048-85BDC9FD1C3A}</a:tableStyleId>
              </a:tblPr>
              <a:tblGrid>
                <a:gridCol w="2734806">
                  <a:extLst>
                    <a:ext uri="{9D8B030D-6E8A-4147-A177-3AD203B41FA5}">
                      <a16:colId xmlns:a16="http://schemas.microsoft.com/office/drawing/2014/main" val="581946562"/>
                    </a:ext>
                  </a:extLst>
                </a:gridCol>
                <a:gridCol w="3636844">
                  <a:extLst>
                    <a:ext uri="{9D8B030D-6E8A-4147-A177-3AD203B41FA5}">
                      <a16:colId xmlns:a16="http://schemas.microsoft.com/office/drawing/2014/main" val="2776494075"/>
                    </a:ext>
                  </a:extLst>
                </a:gridCol>
                <a:gridCol w="1832768">
                  <a:extLst>
                    <a:ext uri="{9D8B030D-6E8A-4147-A177-3AD203B41FA5}">
                      <a16:colId xmlns:a16="http://schemas.microsoft.com/office/drawing/2014/main" val="4095973248"/>
                    </a:ext>
                  </a:extLst>
                </a:gridCol>
                <a:gridCol w="2734806">
                  <a:extLst>
                    <a:ext uri="{9D8B030D-6E8A-4147-A177-3AD203B41FA5}">
                      <a16:colId xmlns:a16="http://schemas.microsoft.com/office/drawing/2014/main" val="1814390980"/>
                    </a:ext>
                  </a:extLst>
                </a:gridCol>
              </a:tblGrid>
              <a:tr h="6636471">
                <a:tc>
                  <a:txBody>
                    <a:bodyPr/>
                    <a:lstStyle/>
                    <a:p>
                      <a:pPr algn="ctr"/>
                      <a:r>
                        <a:rPr lang="en-US" u="sng" baseline="0" dirty="0">
                          <a:solidFill>
                            <a:schemeClr val="tx1"/>
                          </a:solidFill>
                        </a:rPr>
                        <a:t>Briggs Carhart-Veres</a:t>
                      </a:r>
                    </a:p>
                    <a:p>
                      <a:pPr algn="ctr"/>
                      <a:r>
                        <a:rPr lang="en-US" sz="1200" u="sng" baseline="0" dirty="0">
                          <a:solidFill>
                            <a:schemeClr val="tx1"/>
                          </a:solidFill>
                        </a:rPr>
                        <a:t>M.D., M.P.H.</a:t>
                      </a: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Rachel Carr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Naomi Cohen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Kaitlin Conner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9" name="TextBox 8"/>
          <p:cNvSpPr txBox="1"/>
          <p:nvPr/>
        </p:nvSpPr>
        <p:spPr>
          <a:xfrm>
            <a:off x="1219161" y="2158342"/>
            <a:ext cx="2565790" cy="4708981"/>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Phoenix, AZ</a:t>
            </a:r>
          </a:p>
          <a:p>
            <a:r>
              <a:rPr lang="en-US" sz="1000" b="1" dirty="0"/>
              <a:t>Medical School: </a:t>
            </a:r>
            <a:r>
              <a:rPr lang="en-US" sz="1000" i="0" dirty="0">
                <a:effectLst/>
              </a:rPr>
              <a:t>Dartmouth</a:t>
            </a:r>
          </a:p>
          <a:p>
            <a:r>
              <a:rPr lang="en-US" sz="1000" b="1" dirty="0"/>
              <a:t>For fun I: </a:t>
            </a:r>
            <a:r>
              <a:rPr lang="en-US" sz="1000" i="0" dirty="0">
                <a:effectLst/>
              </a:rPr>
              <a:t>Enjoy walking my dogs, hike various locations, and board games with my partner and friends!</a:t>
            </a:r>
          </a:p>
          <a:p>
            <a:r>
              <a:rPr lang="en-US" sz="1000" b="1" dirty="0"/>
              <a:t>Why did you choose Hopkins?: </a:t>
            </a:r>
            <a:r>
              <a:rPr lang="en-US" sz="1000" i="0" dirty="0">
                <a:effectLst/>
              </a:rPr>
              <a:t>The breadth and depth of clinical experiences is absolutely phenomenal. With the high degree of patient complexity (with still good exposure of "bread &amp; butter"), the academic training is rigorous but the program leadership is extremely supportive and the residents know how to have fun! The residents have a strong voice in the advocacy work in primary care clinic and throughout the community. The resident community at Hopkins is fabulous and kind. My co-residents are extremely knowledgeable with fantastic inter-personal skills. They are all already leaders in pediatric communities and I am grateful to be learning alongside them.</a:t>
            </a:r>
          </a:p>
          <a:p>
            <a:r>
              <a:rPr lang="en-US" sz="1000" b="1" dirty="0"/>
              <a:t>What excites you most about living in Baltimore? </a:t>
            </a:r>
            <a:r>
              <a:rPr lang="en-US" sz="1000" i="0" dirty="0">
                <a:effectLst/>
              </a:rPr>
              <a:t>Baltimore is a prime east coast location with its strong arts and recreation culture. I am able to go inland to hike or to explore the vast waters in the harbor. The easy travel to DC and Philly and other coastal cities is awesome! </a:t>
            </a:r>
          </a:p>
          <a:p>
            <a:pPr algn="ctr"/>
            <a:r>
              <a:rPr lang="en-US" sz="1000" i="1" dirty="0"/>
              <a:t>He/Him</a:t>
            </a:r>
          </a:p>
        </p:txBody>
      </p:sp>
      <p:sp>
        <p:nvSpPr>
          <p:cNvPr id="10" name="TextBox 9"/>
          <p:cNvSpPr txBox="1"/>
          <p:nvPr/>
        </p:nvSpPr>
        <p:spPr>
          <a:xfrm>
            <a:off x="3886824" y="2280482"/>
            <a:ext cx="3577573" cy="4401205"/>
          </a:xfrm>
          <a:prstGeom prst="rect">
            <a:avLst/>
          </a:prstGeom>
          <a:noFill/>
          <a:ln>
            <a:solidFill>
              <a:schemeClr val="tx1"/>
            </a:solidFill>
          </a:ln>
        </p:spPr>
        <p:txBody>
          <a:bodyPr wrap="square" rtlCol="0">
            <a:spAutoFit/>
          </a:bodyPr>
          <a:lstStyle/>
          <a:p>
            <a:pPr lvl="0" fontAlgn="base"/>
            <a:r>
              <a:rPr lang="en-US" sz="1000" b="1" dirty="0"/>
              <a:t>Hometown: </a:t>
            </a:r>
            <a:r>
              <a:rPr lang="en-US" sz="1000" dirty="0"/>
              <a:t>Gulf Breeze, FL</a:t>
            </a:r>
          </a:p>
          <a:p>
            <a:pPr lvl="0" fontAlgn="base"/>
            <a:r>
              <a:rPr lang="en-US" sz="1000" b="1" dirty="0"/>
              <a:t>Medical School: </a:t>
            </a:r>
            <a:r>
              <a:rPr lang="en-US" sz="1000" dirty="0"/>
              <a:t>Florida State University College of Medicine</a:t>
            </a:r>
          </a:p>
          <a:p>
            <a:pPr lvl="0" fontAlgn="base"/>
            <a:r>
              <a:rPr lang="en-US" sz="1000" b="1" dirty="0"/>
              <a:t>For Fun I: </a:t>
            </a:r>
            <a:r>
              <a:rPr lang="en-US" sz="1000" dirty="0"/>
              <a:t>For fun I love spending time outdoors, walking around Fells Point, playing any sport (pickleball, tennis, etc.), watching scary movies, hanging out with my super awesome co-residents, and spending time with my cat:)</a:t>
            </a:r>
          </a:p>
          <a:p>
            <a:pPr lvl="0" fontAlgn="base"/>
            <a:r>
              <a:rPr lang="en-US" sz="1000" b="1" dirty="0"/>
              <a:t>Why did you choose Hopkins?:</a:t>
            </a:r>
            <a:r>
              <a:rPr lang="en-US" sz="1000" dirty="0"/>
              <a:t> I chose Hopkins because their program had the perfect balance of incredible training, program support, and a close-nit family of co-residents. The program emphasizes the importance of graduated autonomy and support from your senior residents while working as an intern. This creates a very healthy learning environment where I am able to grow as an independent physician but always have help and guidance when needed. I’m not sure what my future pediatric career holds, but I know my training here will open endless doors and opportunities in whichever specialty I choose! The closeness of the residents was also very important to me because I was nervous about moving to a new city far from home. I am so happy I chose here because my co-residents have already become my best friends and an amazing support system! </a:t>
            </a:r>
          </a:p>
          <a:p>
            <a:pPr lvl="0" fontAlgn="base"/>
            <a:r>
              <a:rPr lang="en-US" sz="1000" b="1" dirty="0"/>
              <a:t>What excites you most about living in Baltimore? </a:t>
            </a:r>
            <a:r>
              <a:rPr lang="en-US" sz="1000" dirty="0"/>
              <a:t>I love living in a city with so many different cultures and things to do! I have already eaten at countless amazing restaurants since being here, and I love walking around different neighborhoods like Fells Point and Patterson Park. Also, coming from Florida, I am so excited to actually see the seasons change and maybe finally get to have some snow!</a:t>
            </a:r>
          </a:p>
          <a:p>
            <a:pPr lvl="0" algn="ctr" fontAlgn="base"/>
            <a:r>
              <a:rPr lang="en-US" sz="1000" i="1" dirty="0"/>
              <a:t>She/Her</a:t>
            </a:r>
          </a:p>
        </p:txBody>
      </p:sp>
      <p:sp>
        <p:nvSpPr>
          <p:cNvPr id="11" name="TextBox 10"/>
          <p:cNvSpPr txBox="1"/>
          <p:nvPr/>
        </p:nvSpPr>
        <p:spPr>
          <a:xfrm>
            <a:off x="7704197" y="2378958"/>
            <a:ext cx="1454832" cy="2862322"/>
          </a:xfrm>
          <a:prstGeom prst="rect">
            <a:avLst/>
          </a:prstGeom>
          <a:noFill/>
          <a:ln>
            <a:solidFill>
              <a:schemeClr val="tx1"/>
            </a:solidFill>
          </a:ln>
        </p:spPr>
        <p:txBody>
          <a:bodyPr wrap="square" rtlCol="0">
            <a:spAutoFit/>
          </a:bodyPr>
          <a:lstStyle/>
          <a:p>
            <a:r>
              <a:rPr lang="en-US" sz="1000" b="1" dirty="0"/>
              <a:t>Hometown</a:t>
            </a:r>
            <a:r>
              <a:rPr lang="en-US" sz="1000" dirty="0"/>
              <a:t>: Dallas, Texas</a:t>
            </a:r>
          </a:p>
          <a:p>
            <a:r>
              <a:rPr lang="en-US" sz="1000" b="1" dirty="0"/>
              <a:t>Medical School:</a:t>
            </a:r>
            <a:r>
              <a:rPr lang="en-US" sz="1000" dirty="0"/>
              <a:t> UT Southwestern</a:t>
            </a:r>
          </a:p>
          <a:p>
            <a:r>
              <a:rPr lang="en-US" sz="1000" b="1" dirty="0"/>
              <a:t>For Fun I: </a:t>
            </a:r>
            <a:r>
              <a:rPr lang="en-US" sz="1000" dirty="0"/>
              <a:t>like to garden, sew, hike, and hang with friends and family.</a:t>
            </a:r>
          </a:p>
          <a:p>
            <a:r>
              <a:rPr lang="en-US" sz="1000" b="1" dirty="0">
                <a:solidFill>
                  <a:srgbClr val="000000"/>
                </a:solidFill>
              </a:rPr>
              <a:t>Why did you choose Hopkins? </a:t>
            </a:r>
            <a:r>
              <a:rPr lang="en-US" sz="1000" dirty="0">
                <a:solidFill>
                  <a:srgbClr val="000000"/>
                </a:solidFill>
              </a:rPr>
              <a:t>the amazing research and clinical opportunities </a:t>
            </a:r>
          </a:p>
          <a:p>
            <a:r>
              <a:rPr lang="en-US" sz="1000" b="1" dirty="0"/>
              <a:t>What excites you most about living in Baltimore</a:t>
            </a:r>
            <a:r>
              <a:rPr lang="en-US" sz="1000" dirty="0"/>
              <a:t>: All of the great parks!</a:t>
            </a:r>
          </a:p>
          <a:p>
            <a:endParaRPr lang="en-US" sz="1000" dirty="0"/>
          </a:p>
          <a:p>
            <a:pPr algn="ctr"/>
            <a:r>
              <a:rPr lang="en-US" sz="1000" i="1" dirty="0"/>
              <a:t>She/Her</a:t>
            </a:r>
          </a:p>
        </p:txBody>
      </p:sp>
      <p:sp>
        <p:nvSpPr>
          <p:cNvPr id="12" name="TextBox 11"/>
          <p:cNvSpPr txBox="1"/>
          <p:nvPr/>
        </p:nvSpPr>
        <p:spPr>
          <a:xfrm>
            <a:off x="9398829" y="2271232"/>
            <a:ext cx="2652757" cy="4093428"/>
          </a:xfrm>
          <a:prstGeom prst="rect">
            <a:avLst/>
          </a:prstGeom>
          <a:noFill/>
          <a:ln>
            <a:solidFill>
              <a:schemeClr val="tx1"/>
            </a:solidFill>
          </a:ln>
        </p:spPr>
        <p:txBody>
          <a:bodyPr wrap="square" rtlCol="0">
            <a:spAutoFit/>
          </a:bodyPr>
          <a:lstStyle/>
          <a:p>
            <a:r>
              <a:rPr lang="en-US" sz="1000" b="1" dirty="0"/>
              <a:t>Hometown</a:t>
            </a:r>
            <a:r>
              <a:rPr lang="en-US" sz="1000" dirty="0"/>
              <a:t>: Cleveland, OH</a:t>
            </a:r>
          </a:p>
          <a:p>
            <a:r>
              <a:rPr lang="en-US" sz="1000" b="1" dirty="0"/>
              <a:t>Medical School</a:t>
            </a:r>
            <a:r>
              <a:rPr lang="en-US" sz="1000" dirty="0"/>
              <a:t>: University of Toledo</a:t>
            </a:r>
          </a:p>
          <a:p>
            <a:r>
              <a:rPr lang="en-US" sz="1000" b="1" dirty="0"/>
              <a:t>For Fun I:</a:t>
            </a:r>
            <a:r>
              <a:rPr lang="en-US" sz="1000" dirty="0"/>
              <a:t> like to hike, kayak, and travel during my free time.  I also love painting, reading, gardening, and yoga.</a:t>
            </a:r>
          </a:p>
          <a:p>
            <a:r>
              <a:rPr lang="en-US" sz="1000" b="1" dirty="0"/>
              <a:t>Why did you choose Hopkins? </a:t>
            </a:r>
            <a:r>
              <a:rPr lang="en-US" sz="1000" dirty="0"/>
              <a:t>I chose Hopkins because of their focus on serving and advocating for others.  I was very excited to take part in their Yard 56 clinic and further my Spanish skills.  I am also hoping to take part in rotations abroad to learn more about the opportunities available to serve globally.  I feel that everyone at Hopkins is working towards the betterment of the community and they are not afraid to advocate for their patients.</a:t>
            </a:r>
          </a:p>
          <a:p>
            <a:r>
              <a:rPr lang="en-US" sz="1000" b="1" dirty="0"/>
              <a:t>What excites you most about living in Baltimore? </a:t>
            </a:r>
            <a:r>
              <a:rPr lang="en-US" sz="1000" dirty="0"/>
              <a:t>After living in Ohio my entire life, I was very excited to move to a new city.  I absolutely love Baltimore and I am constantly finding new things to do and places to go.  I really appreciate how the city is walkable and I love living in Fells Point.  I also feel the city is very unique and I love all of the small restaurants, farmers markets, and shops!</a:t>
            </a:r>
          </a:p>
          <a:p>
            <a:pPr algn="ctr"/>
            <a:endParaRPr lang="en-US" sz="1000" i="1" dirty="0"/>
          </a:p>
          <a:p>
            <a:pPr algn="ctr"/>
            <a:r>
              <a:rPr lang="en-US" sz="10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468" b="33033"/>
          <a:stretch/>
        </p:blipFill>
        <p:spPr>
          <a:xfrm>
            <a:off x="1680102" y="621658"/>
            <a:ext cx="1546647" cy="1501655"/>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139" b="35431"/>
          <a:stretch/>
        </p:blipFill>
        <p:spPr>
          <a:xfrm>
            <a:off x="4759816" y="630048"/>
            <a:ext cx="1696940" cy="1583321"/>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527" r="6527"/>
          <a:stretch/>
        </p:blipFill>
        <p:spPr>
          <a:xfrm>
            <a:off x="7706460" y="671665"/>
            <a:ext cx="1454831" cy="1598989"/>
          </a:xfrm>
          <a:prstGeom prst="rect">
            <a:avLst/>
          </a:prstGeom>
          <a:ln>
            <a:solidFill>
              <a:schemeClr val="tx1"/>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8914" r="8914"/>
          <a:stretch/>
        </p:blipFill>
        <p:spPr>
          <a:xfrm>
            <a:off x="10032690" y="621658"/>
            <a:ext cx="1368685" cy="1591711"/>
          </a:xfrm>
          <a:prstGeom prst="rect">
            <a:avLst/>
          </a:prstGeom>
          <a:ln>
            <a:solidFill>
              <a:schemeClr val="tx1"/>
            </a:solidFill>
          </a:ln>
        </p:spPr>
      </p:pic>
    </p:spTree>
    <p:extLst>
      <p:ext uri="{BB962C8B-B14F-4D97-AF65-F5344CB8AC3E}">
        <p14:creationId xmlns:p14="http://schemas.microsoft.com/office/powerpoint/2010/main" val="41165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0645372"/>
              </p:ext>
            </p:extLst>
          </p:nvPr>
        </p:nvGraphicFramePr>
        <p:xfrm>
          <a:off x="959668" y="135803"/>
          <a:ext cx="10804242" cy="6573222"/>
        </p:xfrm>
        <a:graphic>
          <a:graphicData uri="http://schemas.openxmlformats.org/drawingml/2006/table">
            <a:tbl>
              <a:tblPr firstRow="1" bandRow="1">
                <a:tableStyleId>{5C22544A-7EE6-4342-B048-85BDC9FD1C3A}</a:tableStyleId>
              </a:tblPr>
              <a:tblGrid>
                <a:gridCol w="2668872">
                  <a:extLst>
                    <a:ext uri="{9D8B030D-6E8A-4147-A177-3AD203B41FA5}">
                      <a16:colId xmlns:a16="http://schemas.microsoft.com/office/drawing/2014/main" val="141670681"/>
                    </a:ext>
                  </a:extLst>
                </a:gridCol>
                <a:gridCol w="2786589">
                  <a:extLst>
                    <a:ext uri="{9D8B030D-6E8A-4147-A177-3AD203B41FA5}">
                      <a16:colId xmlns:a16="http://schemas.microsoft.com/office/drawing/2014/main" val="1237913406"/>
                    </a:ext>
                  </a:extLst>
                </a:gridCol>
                <a:gridCol w="2706254">
                  <a:extLst>
                    <a:ext uri="{9D8B030D-6E8A-4147-A177-3AD203B41FA5}">
                      <a16:colId xmlns:a16="http://schemas.microsoft.com/office/drawing/2014/main" val="530441948"/>
                    </a:ext>
                  </a:extLst>
                </a:gridCol>
                <a:gridCol w="2642527">
                  <a:extLst>
                    <a:ext uri="{9D8B030D-6E8A-4147-A177-3AD203B41FA5}">
                      <a16:colId xmlns:a16="http://schemas.microsoft.com/office/drawing/2014/main" val="3661237876"/>
                    </a:ext>
                  </a:extLst>
                </a:gridCol>
              </a:tblGrid>
              <a:tr h="6573222">
                <a:tc>
                  <a:txBody>
                    <a:bodyPr/>
                    <a:lstStyle/>
                    <a:p>
                      <a:pPr algn="ctr"/>
                      <a:r>
                        <a:rPr lang="en-US" u="sng" baseline="0" dirty="0">
                          <a:solidFill>
                            <a:schemeClr val="tx1"/>
                          </a:solidFill>
                        </a:rPr>
                        <a:t>Sarah</a:t>
                      </a:r>
                      <a:r>
                        <a:rPr lang="en-US" b="1" u="sng" baseline="0" dirty="0">
                          <a:solidFill>
                            <a:schemeClr val="tx1"/>
                          </a:solidFill>
                        </a:rPr>
                        <a:t>-</a:t>
                      </a:r>
                      <a:r>
                        <a:rPr lang="en-US" sz="1800" b="1" i="0" u="sng" kern="1200" dirty="0">
                          <a:solidFill>
                            <a:schemeClr val="tx1"/>
                          </a:solidFill>
                          <a:effectLst/>
                          <a:latin typeface="+mn-lt"/>
                          <a:ea typeface="+mn-ea"/>
                          <a:cs typeface="+mn-cs"/>
                        </a:rPr>
                        <a:t>Thérèse</a:t>
                      </a:r>
                      <a:r>
                        <a:rPr lang="en-US" b="1" u="sng" baseline="0" dirty="0">
                          <a:solidFill>
                            <a:schemeClr val="tx1"/>
                          </a:solidFill>
                        </a:rPr>
                        <a:t> </a:t>
                      </a:r>
                      <a:r>
                        <a:rPr lang="en-US" u="sng" baseline="0" dirty="0">
                          <a:solidFill>
                            <a:schemeClr val="tx1"/>
                          </a:solidFill>
                        </a:rPr>
                        <a:t>Curtis Welling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Rachel David</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Steve Gercken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Lea Ghastine</a:t>
                      </a:r>
                    </a:p>
                    <a:p>
                      <a:pPr algn="ctr"/>
                      <a:r>
                        <a:rPr lang="en-US" sz="1200" u="sng" baseline="0" dirty="0">
                          <a:solidFill>
                            <a:schemeClr val="tx1"/>
                          </a:solidFill>
                        </a:rPr>
                        <a:t> M.D., M.P.H.</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857484062"/>
                  </a:ext>
                </a:extLst>
              </a:tr>
            </a:tbl>
          </a:graphicData>
        </a:graphic>
      </p:graphicFrame>
      <p:sp>
        <p:nvSpPr>
          <p:cNvPr id="9" name="TextBox 8"/>
          <p:cNvSpPr txBox="1"/>
          <p:nvPr/>
        </p:nvSpPr>
        <p:spPr>
          <a:xfrm>
            <a:off x="1086326" y="2604108"/>
            <a:ext cx="2427435" cy="4093428"/>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France/Guinea; grew up in Bethesda, MD</a:t>
            </a:r>
          </a:p>
          <a:p>
            <a:r>
              <a:rPr lang="en-US" sz="1000" b="1" dirty="0"/>
              <a:t>Medical school</a:t>
            </a:r>
            <a:r>
              <a:rPr lang="en-US" sz="1000" dirty="0"/>
              <a:t>: </a:t>
            </a:r>
            <a:r>
              <a:rPr lang="en-US" sz="1000" i="0" dirty="0">
                <a:effectLst/>
              </a:rPr>
              <a:t>University of Maryland School of Medicine</a:t>
            </a:r>
            <a:endParaRPr lang="en-US" sz="1000" dirty="0"/>
          </a:p>
          <a:p>
            <a:r>
              <a:rPr lang="en-US" sz="1000" b="1" dirty="0"/>
              <a:t>For fun I</a:t>
            </a:r>
            <a:r>
              <a:rPr lang="en-US" sz="1000" dirty="0"/>
              <a:t>: </a:t>
            </a:r>
            <a:r>
              <a:rPr lang="en-US" sz="1000" i="0" dirty="0">
                <a:effectLst/>
              </a:rPr>
              <a:t>love to travel and try foods from different cultures and places around the world, playing pickleball and racquetball with my husband, and run with my mom who's better/faster than me!</a:t>
            </a:r>
          </a:p>
          <a:p>
            <a:r>
              <a:rPr lang="en-US" sz="1000" b="1" dirty="0"/>
              <a:t>Why did you choose Hopkins? </a:t>
            </a:r>
            <a:r>
              <a:rPr lang="en-US" sz="1000" i="0" dirty="0">
                <a:effectLst/>
              </a:rPr>
              <a:t>I love the culture of teaching that is so widespread at Hopkins. Everyone is so enthusiastic about partnering with you and making sure we understand why we do what we do for our patients. I also love working with the diverse Baltimore populations that make up this beautiful city!</a:t>
            </a:r>
          </a:p>
          <a:p>
            <a:r>
              <a:rPr lang="en-US" sz="1000" b="1" dirty="0"/>
              <a:t>What excites you most about living in Baltimore?:</a:t>
            </a:r>
            <a:r>
              <a:rPr lang="en-US" sz="1000" i="0" dirty="0">
                <a:effectLst/>
              </a:rPr>
              <a:t>I love living by Patterson Park and joining Volo leagues around the city! Also, my husband and I are big ice cream people and have always lived within a few blocks to a </a:t>
            </a:r>
            <a:r>
              <a:rPr lang="en-US" sz="1000" i="0" dirty="0" err="1">
                <a:effectLst/>
              </a:rPr>
              <a:t>B'more</a:t>
            </a:r>
            <a:r>
              <a:rPr lang="en-US" sz="1000" i="0" dirty="0">
                <a:effectLst/>
              </a:rPr>
              <a:t> Licks ice cream spot! </a:t>
            </a:r>
          </a:p>
          <a:p>
            <a:pPr algn="ctr"/>
            <a:r>
              <a:rPr lang="en-US" sz="1000" i="1" dirty="0"/>
              <a:t>She/Her</a:t>
            </a:r>
          </a:p>
        </p:txBody>
      </p:sp>
      <p:sp>
        <p:nvSpPr>
          <p:cNvPr id="10" name="TextBox 9"/>
          <p:cNvSpPr txBox="1"/>
          <p:nvPr/>
        </p:nvSpPr>
        <p:spPr>
          <a:xfrm>
            <a:off x="3807329" y="2604108"/>
            <a:ext cx="2427435" cy="3631763"/>
          </a:xfrm>
          <a:prstGeom prst="rect">
            <a:avLst/>
          </a:prstGeom>
          <a:noFill/>
          <a:ln>
            <a:solidFill>
              <a:schemeClr val="tx1"/>
            </a:solidFill>
          </a:ln>
        </p:spPr>
        <p:txBody>
          <a:bodyPr wrap="square" rtlCol="0">
            <a:spAutoFit/>
          </a:bodyPr>
          <a:lstStyle/>
          <a:p>
            <a:r>
              <a:rPr lang="en-US" sz="1000" b="1" dirty="0"/>
              <a:t>Hometown: </a:t>
            </a:r>
            <a:r>
              <a:rPr lang="en-US" sz="1000" i="0" dirty="0">
                <a:effectLst/>
              </a:rPr>
              <a:t>Austin, Texas</a:t>
            </a:r>
          </a:p>
          <a:p>
            <a:r>
              <a:rPr lang="en-US" sz="1000" b="1" dirty="0"/>
              <a:t>Medical School: </a:t>
            </a:r>
            <a:r>
              <a:rPr lang="en-US" sz="1000" i="0" dirty="0">
                <a:effectLst/>
              </a:rPr>
              <a:t>University of Texas Medical Branch</a:t>
            </a:r>
          </a:p>
          <a:p>
            <a:r>
              <a:rPr lang="en-US" sz="1000" b="1" dirty="0"/>
              <a:t>For Fun: </a:t>
            </a:r>
            <a:r>
              <a:rPr lang="en-US" sz="1000" i="0" dirty="0">
                <a:effectLst/>
              </a:rPr>
              <a:t>love trying new restaurants and boba, photography, reading, and spending time outdoors!</a:t>
            </a:r>
          </a:p>
          <a:p>
            <a:r>
              <a:rPr lang="en-US" sz="1000" b="1" dirty="0"/>
              <a:t>Why did you choose Hopkins?</a:t>
            </a:r>
            <a:r>
              <a:rPr lang="en-US" sz="1000" i="0" dirty="0">
                <a:effectLst/>
              </a:rPr>
              <a:t> I am excited for the opportunity to learn and grow from the diverse population Hopkins serves as well as from the public health and global health resources and experts that are here. The continued work toward health equity and mindfulness of current challenges is something I appreciated seeing here and am looking forward to being a part of! </a:t>
            </a:r>
          </a:p>
          <a:p>
            <a:r>
              <a:rPr lang="en-US" sz="1000" b="1" dirty="0"/>
              <a:t>What excites you most about living in Baltimore? </a:t>
            </a:r>
            <a:r>
              <a:rPr lang="en-US" sz="1000" i="0" dirty="0">
                <a:effectLst/>
              </a:rPr>
              <a:t>This is my first time living outside of Texas, and I'm excited to see and explore all the food, nature, and so much more that makes Baltimore special! (and snow? I don't think I'm ready)</a:t>
            </a:r>
          </a:p>
          <a:p>
            <a:pPr algn="ctr"/>
            <a:r>
              <a:rPr lang="en-US" sz="1000" i="1" dirty="0"/>
              <a:t>She/Her</a:t>
            </a:r>
          </a:p>
        </p:txBody>
      </p:sp>
      <p:sp>
        <p:nvSpPr>
          <p:cNvPr id="11" name="TextBox 10"/>
          <p:cNvSpPr txBox="1"/>
          <p:nvPr/>
        </p:nvSpPr>
        <p:spPr>
          <a:xfrm>
            <a:off x="6508012" y="2357531"/>
            <a:ext cx="2427435" cy="4401205"/>
          </a:xfrm>
          <a:prstGeom prst="rect">
            <a:avLst/>
          </a:prstGeom>
          <a:noFill/>
          <a:ln>
            <a:solidFill>
              <a:schemeClr val="tx1"/>
            </a:solidFill>
          </a:ln>
        </p:spPr>
        <p:txBody>
          <a:bodyPr wrap="square" rtlCol="0">
            <a:spAutoFit/>
          </a:bodyPr>
          <a:lstStyle/>
          <a:p>
            <a:pPr lvl="0"/>
            <a:r>
              <a:rPr lang="en-US" sz="1000" b="1" dirty="0"/>
              <a:t>Hometown: </a:t>
            </a:r>
            <a:r>
              <a:rPr lang="en-US" sz="1000" i="0" dirty="0">
                <a:effectLst/>
              </a:rPr>
              <a:t>Bel Air, MD</a:t>
            </a:r>
          </a:p>
          <a:p>
            <a:pPr lvl="0"/>
            <a:r>
              <a:rPr lang="en-US" sz="1000" b="1" dirty="0"/>
              <a:t>Medical School: </a:t>
            </a:r>
            <a:r>
              <a:rPr lang="en-US" sz="1000" i="0" dirty="0">
                <a:effectLst/>
              </a:rPr>
              <a:t>University of Maryland School of Medicine</a:t>
            </a:r>
          </a:p>
          <a:p>
            <a:pPr lvl="0"/>
            <a:r>
              <a:rPr lang="en-US" sz="1000" b="1" dirty="0"/>
              <a:t>For fun I: </a:t>
            </a:r>
            <a:r>
              <a:rPr lang="en-US" sz="1000" i="0" dirty="0">
                <a:effectLst/>
              </a:rPr>
              <a:t>I love to be outside - running, hiking, sports (basketball, beach volleyball, tennis, pickleball)! I also love watching my favorite sports teams (Ravens, O’s, Penguins, UVA basketball) and checking out new breweries / restaurants with my lovely partner Lauren and our friends!</a:t>
            </a:r>
          </a:p>
          <a:p>
            <a:pPr lvl="0"/>
            <a:r>
              <a:rPr lang="en-US" sz="1000" b="1" dirty="0"/>
              <a:t>Why did you choose Hopkins?</a:t>
            </a:r>
            <a:r>
              <a:rPr lang="en-US" sz="1000" dirty="0"/>
              <a:t> </a:t>
            </a:r>
            <a:r>
              <a:rPr lang="en-US" sz="1000" i="0" dirty="0">
                <a:effectLst/>
              </a:rPr>
              <a:t>I was so excited to match at Hopkins for the amazing clinical training and the opportunity to continue serving the pediatric population in the city I love! As someone interested in primary care / general pediatrics, I knew that Hopkins would provide outstanding clinical experiences both in the hospital and in the clinic. My interview day sealed the deal - the people are awesome!</a:t>
            </a:r>
          </a:p>
          <a:p>
            <a:pPr lvl="0"/>
            <a:r>
              <a:rPr lang="en-US" sz="1000" b="1" dirty="0"/>
              <a:t>What excites me about Baltimore: </a:t>
            </a:r>
            <a:r>
              <a:rPr lang="en-US" sz="1000" i="0" dirty="0">
                <a:effectLst/>
              </a:rPr>
              <a:t>The restaurants, being so close to so many parks / green space and the water, living close to family and friends, being able to walk to the Ravens / O’s stadiums to watch my favorite teams!</a:t>
            </a:r>
          </a:p>
          <a:p>
            <a:pPr lvl="0" algn="ctr"/>
            <a:r>
              <a:rPr lang="en-US" sz="1000" i="1" dirty="0">
                <a:effectLst/>
              </a:rPr>
              <a:t>He</a:t>
            </a:r>
            <a:r>
              <a:rPr lang="en-US" sz="1000" i="1" dirty="0"/>
              <a:t>/Him</a:t>
            </a:r>
          </a:p>
        </p:txBody>
      </p:sp>
      <p:sp>
        <p:nvSpPr>
          <p:cNvPr id="12" name="TextBox 11"/>
          <p:cNvSpPr txBox="1"/>
          <p:nvPr/>
        </p:nvSpPr>
        <p:spPr>
          <a:xfrm>
            <a:off x="9187256" y="2422520"/>
            <a:ext cx="2427435" cy="2708434"/>
          </a:xfrm>
          <a:prstGeom prst="rect">
            <a:avLst/>
          </a:prstGeom>
          <a:noFill/>
          <a:ln>
            <a:solidFill>
              <a:schemeClr val="tx1"/>
            </a:solidFill>
          </a:ln>
        </p:spPr>
        <p:txBody>
          <a:bodyPr wrap="square" rtlCol="0">
            <a:spAutoFit/>
          </a:bodyPr>
          <a:lstStyle/>
          <a:p>
            <a:pPr lvl="0"/>
            <a:r>
              <a:rPr lang="en-US" sz="1000" b="1" dirty="0"/>
              <a:t>Hometown: </a:t>
            </a:r>
            <a:r>
              <a:rPr lang="en-US" sz="1000" i="0" dirty="0">
                <a:effectLst/>
              </a:rPr>
              <a:t>Cincinnati, OH</a:t>
            </a:r>
          </a:p>
          <a:p>
            <a:pPr lvl="0"/>
            <a:r>
              <a:rPr lang="en-US" sz="1000" b="1" dirty="0"/>
              <a:t>Medical School: </a:t>
            </a:r>
            <a:r>
              <a:rPr lang="en-US" sz="1000" i="0" dirty="0">
                <a:effectLst/>
              </a:rPr>
              <a:t>The Ohio State University College of Medicine</a:t>
            </a:r>
          </a:p>
          <a:p>
            <a:pPr lvl="0"/>
            <a:r>
              <a:rPr lang="en-US" sz="1000" b="1" dirty="0"/>
              <a:t>For fun:</a:t>
            </a:r>
            <a:r>
              <a:rPr lang="en-US" sz="1000" dirty="0"/>
              <a:t> </a:t>
            </a:r>
            <a:r>
              <a:rPr lang="en-US" sz="1000" i="0" dirty="0">
                <a:effectLst/>
              </a:rPr>
              <a:t>I enjoy reading, playing piano and violin, streaming the latest TV series, trying out new restaurants, and spending time outdoors</a:t>
            </a:r>
          </a:p>
          <a:p>
            <a:pPr lvl="0"/>
            <a:r>
              <a:rPr lang="en-US" sz="1000" b="1" dirty="0"/>
              <a:t>Why did you choose Hopkins? </a:t>
            </a:r>
            <a:r>
              <a:rPr lang="en-US" sz="1000" i="0" dirty="0">
                <a:effectLst/>
              </a:rPr>
              <a:t>I chose the pediatric residency program at Hopkins for its focus on resident education, broad exposure to subspecialty care, the location, and the abundant research opportunities.</a:t>
            </a:r>
          </a:p>
          <a:p>
            <a:pPr lvl="0"/>
            <a:r>
              <a:rPr lang="en-US" sz="1000" b="1" dirty="0"/>
              <a:t>What excites me about Baltimore: </a:t>
            </a:r>
            <a:r>
              <a:rPr lang="en-US" sz="1000" i="0" dirty="0">
                <a:effectLst/>
              </a:rPr>
              <a:t>I really enjoy walking along the waterfront and exploring the food scene in Baltimore!</a:t>
            </a:r>
          </a:p>
          <a:p>
            <a:pPr lvl="0" algn="ctr"/>
            <a:r>
              <a:rPr lang="en-US" sz="10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21" r="5321"/>
          <a:stretch/>
        </p:blipFill>
        <p:spPr>
          <a:xfrm>
            <a:off x="1454507" y="949156"/>
            <a:ext cx="1487471" cy="1590729"/>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44" r="7944"/>
          <a:stretch/>
        </p:blipFill>
        <p:spPr>
          <a:xfrm>
            <a:off x="4283952" y="849927"/>
            <a:ext cx="1487472" cy="1689958"/>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7205" r="7205"/>
          <a:stretch/>
        </p:blipFill>
        <p:spPr>
          <a:xfrm>
            <a:off x="6991199" y="651208"/>
            <a:ext cx="1528265" cy="1706323"/>
          </a:xfrm>
          <a:prstGeom prst="rect">
            <a:avLst/>
          </a:prstGeom>
          <a:ln>
            <a:solidFill>
              <a:schemeClr val="tx1"/>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0637" r="10637"/>
          <a:stretch/>
        </p:blipFill>
        <p:spPr>
          <a:xfrm>
            <a:off x="9717221" y="651209"/>
            <a:ext cx="1417543" cy="1706326"/>
          </a:xfrm>
          <a:prstGeom prst="rect">
            <a:avLst/>
          </a:prstGeom>
          <a:ln>
            <a:solidFill>
              <a:schemeClr val="tx1"/>
            </a:solidFill>
          </a:ln>
        </p:spPr>
      </p:pic>
    </p:spTree>
    <p:extLst>
      <p:ext uri="{BB962C8B-B14F-4D97-AF65-F5344CB8AC3E}">
        <p14:creationId xmlns:p14="http://schemas.microsoft.com/office/powerpoint/2010/main" val="8911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3763293"/>
              </p:ext>
            </p:extLst>
          </p:nvPr>
        </p:nvGraphicFramePr>
        <p:xfrm>
          <a:off x="976044" y="155448"/>
          <a:ext cx="10654300" cy="6638544"/>
        </p:xfrm>
        <a:graphic>
          <a:graphicData uri="http://schemas.openxmlformats.org/drawingml/2006/table">
            <a:tbl>
              <a:tblPr firstRow="1" bandRow="1">
                <a:tableStyleId>{5C22544A-7EE6-4342-B048-85BDC9FD1C3A}</a:tableStyleId>
              </a:tblPr>
              <a:tblGrid>
                <a:gridCol w="2590116">
                  <a:extLst>
                    <a:ext uri="{9D8B030D-6E8A-4147-A177-3AD203B41FA5}">
                      <a16:colId xmlns:a16="http://schemas.microsoft.com/office/drawing/2014/main" val="364458615"/>
                    </a:ext>
                  </a:extLst>
                </a:gridCol>
                <a:gridCol w="2737034">
                  <a:extLst>
                    <a:ext uri="{9D8B030D-6E8A-4147-A177-3AD203B41FA5}">
                      <a16:colId xmlns:a16="http://schemas.microsoft.com/office/drawing/2014/main" val="251707454"/>
                    </a:ext>
                  </a:extLst>
                </a:gridCol>
                <a:gridCol w="2663575">
                  <a:extLst>
                    <a:ext uri="{9D8B030D-6E8A-4147-A177-3AD203B41FA5}">
                      <a16:colId xmlns:a16="http://schemas.microsoft.com/office/drawing/2014/main" val="492754484"/>
                    </a:ext>
                  </a:extLst>
                </a:gridCol>
                <a:gridCol w="2663575">
                  <a:extLst>
                    <a:ext uri="{9D8B030D-6E8A-4147-A177-3AD203B41FA5}">
                      <a16:colId xmlns:a16="http://schemas.microsoft.com/office/drawing/2014/main" val="3661251563"/>
                    </a:ext>
                  </a:extLst>
                </a:gridCol>
              </a:tblGrid>
              <a:tr h="6638544">
                <a:tc>
                  <a:txBody>
                    <a:bodyPr/>
                    <a:lstStyle/>
                    <a:p>
                      <a:pPr algn="ctr"/>
                      <a:r>
                        <a:rPr lang="en-US" u="sng" baseline="0" dirty="0">
                          <a:solidFill>
                            <a:schemeClr val="tx1"/>
                          </a:solidFill>
                        </a:rPr>
                        <a:t>Mikaela Gold</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Emma Johnson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Alyssa Lillian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Danielle McAuliffe</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524624486"/>
                  </a:ext>
                </a:extLst>
              </a:tr>
            </a:tbl>
          </a:graphicData>
        </a:graphic>
      </p:graphicFrame>
      <p:sp>
        <p:nvSpPr>
          <p:cNvPr id="9" name="TextBox 8"/>
          <p:cNvSpPr txBox="1"/>
          <p:nvPr/>
        </p:nvSpPr>
        <p:spPr>
          <a:xfrm>
            <a:off x="1082778" y="2307553"/>
            <a:ext cx="2400473" cy="4562788"/>
          </a:xfrm>
          <a:prstGeom prst="rect">
            <a:avLst/>
          </a:prstGeom>
          <a:noFill/>
          <a:ln>
            <a:solidFill>
              <a:schemeClr val="tx1"/>
            </a:solidFill>
          </a:ln>
        </p:spPr>
        <p:txBody>
          <a:bodyPr wrap="square" rtlCol="0">
            <a:spAutoFit/>
          </a:bodyPr>
          <a:lstStyle/>
          <a:p>
            <a:r>
              <a:rPr lang="en-US" sz="830" b="1" dirty="0"/>
              <a:t>Hometown</a:t>
            </a:r>
            <a:r>
              <a:rPr lang="en-US" sz="830" dirty="0"/>
              <a:t>: Huntsville, AL</a:t>
            </a:r>
          </a:p>
          <a:p>
            <a:r>
              <a:rPr lang="en-US" sz="830" b="1" dirty="0"/>
              <a:t>Medical School: </a:t>
            </a:r>
            <a:r>
              <a:rPr lang="en-US" sz="830" dirty="0"/>
              <a:t>Meharry Medical College</a:t>
            </a:r>
          </a:p>
          <a:p>
            <a:r>
              <a:rPr lang="en-US" sz="830" b="1" dirty="0"/>
              <a:t>For Fun I: </a:t>
            </a:r>
            <a:r>
              <a:rPr lang="en-US" sz="830" dirty="0"/>
              <a:t>Love to travel, go to concerts, binge-watch a good crime drama, new hobby pickleball, cheer for all things Mississippi State.</a:t>
            </a:r>
          </a:p>
          <a:p>
            <a:r>
              <a:rPr lang="en-US" sz="830" b="1" dirty="0"/>
              <a:t>Why did you choose Hopkins? </a:t>
            </a:r>
            <a:r>
              <a:rPr lang="en-US" sz="830" dirty="0"/>
              <a:t>Hopkins is the premier institution for pediatrics. I wanted to be somewhere that was intentional about uplifting diverse voices. It was equally important to me to be part of a community that values diversity not only among residents and fellows but also at the faculty level. The patient population served by Hopkins aligns perfectly with my mission of advocating for the underserved and gaining the expertise to handle complex medical situations. As a Health Equity resident, we get to learn how to address health disparities through multiple lenses of local advocacy, public health, and also at the national legislative level which is unique. I also had the opportunity to do a visiting elective in medical school and I knew then where I wanted to be after only the first week. All of my interactions felt so genuine and I was welcomed with open arms. It was beyond easy to choose my family for the next three years.</a:t>
            </a:r>
          </a:p>
          <a:p>
            <a:r>
              <a:rPr lang="en-US" sz="830" b="1" dirty="0"/>
              <a:t>What excites you most about living in Baltimore? </a:t>
            </a:r>
            <a:r>
              <a:rPr lang="en-US" sz="830" dirty="0"/>
              <a:t>I have very fond memories of my mother taking me to the Inner Harbor during the summers growing up. The city seemed so enormous to me then, and I always yearned to revisit it someday. Now I live here and can explore everything Baltimore has to offer. It’s refreshing being in a waterfront city, not to mention the incredible seafood!</a:t>
            </a:r>
          </a:p>
          <a:p>
            <a:pPr algn="ctr"/>
            <a:r>
              <a:rPr lang="en-US" sz="900" i="1" dirty="0"/>
              <a:t>She/Her</a:t>
            </a:r>
          </a:p>
        </p:txBody>
      </p:sp>
      <p:sp>
        <p:nvSpPr>
          <p:cNvPr id="10" name="TextBox 9"/>
          <p:cNvSpPr txBox="1"/>
          <p:nvPr/>
        </p:nvSpPr>
        <p:spPr>
          <a:xfrm>
            <a:off x="3675116" y="2307553"/>
            <a:ext cx="2547535" cy="4247317"/>
          </a:xfrm>
          <a:prstGeom prst="rect">
            <a:avLst/>
          </a:prstGeom>
          <a:noFill/>
          <a:ln>
            <a:solidFill>
              <a:schemeClr val="tx1"/>
            </a:solidFill>
          </a:ln>
        </p:spPr>
        <p:txBody>
          <a:bodyPr wrap="square" rtlCol="0">
            <a:spAutoFit/>
          </a:bodyPr>
          <a:lstStyle/>
          <a:p>
            <a:r>
              <a:rPr lang="en-US" sz="1000" b="1" dirty="0"/>
              <a:t>Hometown: </a:t>
            </a:r>
            <a:r>
              <a:rPr lang="en-US" sz="1000" i="0" dirty="0">
                <a:effectLst/>
              </a:rPr>
              <a:t>Sarasota, FL</a:t>
            </a:r>
          </a:p>
          <a:p>
            <a:r>
              <a:rPr lang="en-US" sz="1000" b="1" dirty="0"/>
              <a:t>Medical School</a:t>
            </a:r>
            <a:r>
              <a:rPr lang="en-US" sz="1000" dirty="0"/>
              <a:t>: </a:t>
            </a:r>
            <a:r>
              <a:rPr lang="en-US" sz="1000" i="0" dirty="0">
                <a:effectLst/>
              </a:rPr>
              <a:t>University of South Florida</a:t>
            </a:r>
          </a:p>
          <a:p>
            <a:r>
              <a:rPr lang="en-US" sz="1000" b="1" dirty="0"/>
              <a:t>For fun I</a:t>
            </a:r>
            <a:r>
              <a:rPr lang="en-US" sz="1000" dirty="0"/>
              <a:t>: </a:t>
            </a:r>
            <a:r>
              <a:rPr lang="en-US" sz="1000" i="0" dirty="0">
                <a:effectLst/>
              </a:rPr>
              <a:t>read, hike, hang out with my partner and our pets, cook, bake, eat, go to live music, travel (to hike/eat), hang out with friends and family</a:t>
            </a:r>
          </a:p>
          <a:p>
            <a:r>
              <a:rPr lang="en-US" sz="1000" b="1" dirty="0"/>
              <a:t>Why did you choose Hopkins: </a:t>
            </a:r>
            <a:r>
              <a:rPr lang="en-US" sz="1000" i="0" dirty="0">
                <a:effectLst/>
              </a:rPr>
              <a:t>I chose Hopkins because I got to do a sub-</a:t>
            </a:r>
            <a:r>
              <a:rPr lang="en-US" sz="1000" i="0" dirty="0" err="1">
                <a:effectLst/>
              </a:rPr>
              <a:t>i</a:t>
            </a:r>
            <a:r>
              <a:rPr lang="en-US" sz="1000" i="0" dirty="0">
                <a:effectLst/>
              </a:rPr>
              <a:t> here and felt like it was a great fit for me. I loved all the people I worked with and the city! I also felt like I'd get a really great education given the breadth of patients we get to care for and meet, as well as the opportunities we get to work with medical students.</a:t>
            </a:r>
            <a:endParaRPr lang="en-US" sz="1000" dirty="0"/>
          </a:p>
          <a:p>
            <a:r>
              <a:rPr lang="en-US" sz="1000" b="1" dirty="0"/>
              <a:t>What excited you most about living in Baltimore: </a:t>
            </a:r>
            <a:r>
              <a:rPr lang="en-US" sz="1000" i="0" dirty="0">
                <a:effectLst/>
              </a:rPr>
              <a:t>So many things!!! I'm excited to be in a city with access to all the restaurants, concerts, museums, big airport, etc. that cities have to offer, while still have a ton of green spaces and be able to go hiking easily. It's a great size; it has all the fun things without being overwhelmingly big (and you can easily get to DC, Philly, and New York if you want). Plus I have family here in Baltimore and my sister only lives an hour away!</a:t>
            </a:r>
          </a:p>
          <a:p>
            <a:pPr algn="ctr"/>
            <a:r>
              <a:rPr lang="en-US" sz="1000" i="1" dirty="0"/>
              <a:t>She/Her</a:t>
            </a:r>
          </a:p>
        </p:txBody>
      </p:sp>
      <p:sp>
        <p:nvSpPr>
          <p:cNvPr id="12" name="TextBox 11"/>
          <p:cNvSpPr txBox="1"/>
          <p:nvPr/>
        </p:nvSpPr>
        <p:spPr>
          <a:xfrm>
            <a:off x="6389823" y="2417216"/>
            <a:ext cx="2525814" cy="2970044"/>
          </a:xfrm>
          <a:prstGeom prst="rect">
            <a:avLst/>
          </a:prstGeom>
          <a:noFill/>
          <a:ln>
            <a:solidFill>
              <a:schemeClr val="tx1"/>
            </a:solidFill>
          </a:ln>
        </p:spPr>
        <p:txBody>
          <a:bodyPr wrap="square" rtlCol="0">
            <a:spAutoFit/>
          </a:bodyPr>
          <a:lstStyle/>
          <a:p>
            <a:r>
              <a:rPr lang="en-US" sz="1100" b="1" dirty="0"/>
              <a:t>Hometown: </a:t>
            </a:r>
            <a:r>
              <a:rPr lang="en-US" sz="1100" dirty="0"/>
              <a:t> East Brunswick, NJ </a:t>
            </a:r>
          </a:p>
          <a:p>
            <a:r>
              <a:rPr lang="en-US" sz="1100" b="1" dirty="0"/>
              <a:t>Med school</a:t>
            </a:r>
            <a:r>
              <a:rPr lang="en-US" sz="1100" dirty="0"/>
              <a:t>: Rutgers NJMS</a:t>
            </a:r>
          </a:p>
          <a:p>
            <a:r>
              <a:rPr lang="en-US" sz="1100" b="1" dirty="0"/>
              <a:t>For fun: </a:t>
            </a:r>
            <a:r>
              <a:rPr lang="en-US" sz="1100" dirty="0"/>
              <a:t>Love trying new restaurants, flying planes with my uncle, and hosting board game nights!</a:t>
            </a:r>
          </a:p>
          <a:p>
            <a:r>
              <a:rPr lang="en-US" sz="1100" b="1" dirty="0"/>
              <a:t>Why did I choose Hopkins: </a:t>
            </a:r>
            <a:r>
              <a:rPr lang="en-US" sz="1100" dirty="0"/>
              <a:t>I met so many wonderful people on my interview day and during the in person second look with such incredible passion for teaching and drive to help each other succeed and knew that I belonged here.</a:t>
            </a:r>
          </a:p>
          <a:p>
            <a:r>
              <a:rPr lang="en-US" sz="1100" b="1" dirty="0"/>
              <a:t>What excites you the most about living in Baltimore: </a:t>
            </a:r>
            <a:r>
              <a:rPr lang="en-US" sz="1100" dirty="0"/>
              <a:t>Buying new plants &amp; other things I don't need every Sunday at the Farmers Market :)</a:t>
            </a:r>
          </a:p>
          <a:p>
            <a:endParaRPr lang="en-US" sz="1100" dirty="0"/>
          </a:p>
          <a:p>
            <a:pPr algn="ctr"/>
            <a:r>
              <a:rPr lang="en-US" sz="1100" i="1" dirty="0"/>
              <a:t>She/Her</a:t>
            </a:r>
          </a:p>
        </p:txBody>
      </p:sp>
      <p:sp>
        <p:nvSpPr>
          <p:cNvPr id="13" name="TextBox 12"/>
          <p:cNvSpPr txBox="1"/>
          <p:nvPr/>
        </p:nvSpPr>
        <p:spPr>
          <a:xfrm>
            <a:off x="9189662" y="2301557"/>
            <a:ext cx="2166656" cy="4401205"/>
          </a:xfrm>
          <a:prstGeom prst="rect">
            <a:avLst/>
          </a:prstGeom>
          <a:noFill/>
          <a:ln>
            <a:solidFill>
              <a:schemeClr val="tx1"/>
            </a:solidFill>
          </a:ln>
        </p:spPr>
        <p:txBody>
          <a:bodyPr wrap="square" rtlCol="0">
            <a:spAutoFit/>
          </a:bodyPr>
          <a:lstStyle/>
          <a:p>
            <a:r>
              <a:rPr lang="en-US" sz="1000" b="1" dirty="0"/>
              <a:t>Hometown</a:t>
            </a:r>
            <a:r>
              <a:rPr lang="en-US" sz="1000" dirty="0"/>
              <a:t>: Annapolis, MD</a:t>
            </a:r>
          </a:p>
          <a:p>
            <a:r>
              <a:rPr lang="en-US" sz="1000" b="1" dirty="0"/>
              <a:t>Medical School: </a:t>
            </a:r>
            <a:r>
              <a:rPr lang="en-US" sz="1000" dirty="0"/>
              <a:t>Penn State College of Medicine</a:t>
            </a:r>
          </a:p>
          <a:p>
            <a:r>
              <a:rPr lang="en-US" sz="1000" b="1" dirty="0"/>
              <a:t>For Fun I</a:t>
            </a:r>
            <a:r>
              <a:rPr lang="en-US" sz="1000" dirty="0"/>
              <a:t>: I like to spend time outside and enjoy running, playing lacrosse and pickleball, boating, and going to the beach.</a:t>
            </a:r>
          </a:p>
          <a:p>
            <a:r>
              <a:rPr lang="en-US" sz="1000" b="1" dirty="0"/>
              <a:t>Why did you choose Hopkins</a:t>
            </a:r>
            <a:r>
              <a:rPr lang="en-US" sz="1000" dirty="0"/>
              <a:t>? On my interview day, I loved the supportive and team-oriented culture among the residents and faculty. I wanted to be a part of a program that both challenged me and inspired me to become the best version of myself. Through talking with the residents and previous Harriet Lane alums, it was clear how much they felt being a part of this residency program positively impacted their careers in pediatrics. I am also thankful to be close to family. </a:t>
            </a:r>
          </a:p>
          <a:p>
            <a:r>
              <a:rPr lang="en-US" sz="1000" b="1" dirty="0"/>
              <a:t>What excites you most about living in Baltimore? </a:t>
            </a:r>
            <a:r>
              <a:rPr lang="en-US" sz="1000" dirty="0"/>
              <a:t>I am excited to explore all that there is to do in Baltimore. I have enjoyed being so close to the water and finding great restaurants. </a:t>
            </a:r>
            <a:endParaRPr lang="en-US" sz="1000" i="1" dirty="0"/>
          </a:p>
          <a:p>
            <a:pPr algn="ctr"/>
            <a:r>
              <a:rPr lang="en-US" sz="10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530" r="6530"/>
          <a:stretch/>
        </p:blipFill>
        <p:spPr>
          <a:xfrm>
            <a:off x="1552289" y="717413"/>
            <a:ext cx="1408489" cy="1548178"/>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156" r="4156"/>
          <a:stretch/>
        </p:blipFill>
        <p:spPr>
          <a:xfrm>
            <a:off x="4222993" y="725534"/>
            <a:ext cx="1481368" cy="1548181"/>
          </a:xfrm>
          <a:prstGeom prst="rect">
            <a:avLst/>
          </a:prstGeom>
          <a:ln>
            <a:solidFill>
              <a:schemeClr val="tx1"/>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156" b="1156"/>
          <a:stretch/>
        </p:blipFill>
        <p:spPr>
          <a:xfrm>
            <a:off x="6820303" y="843835"/>
            <a:ext cx="1529658" cy="1427953"/>
          </a:xfrm>
          <a:prstGeom prst="rect">
            <a:avLst/>
          </a:prstGeom>
          <a:ln>
            <a:solidFill>
              <a:schemeClr val="tx1"/>
            </a:solidFill>
          </a:ln>
        </p:spPr>
      </p:pic>
      <p:pic>
        <p:nvPicPr>
          <p:cNvPr id="5" name="Picture 4">
            <a:extLst>
              <a:ext uri="{FF2B5EF4-FFF2-40B4-BE49-F238E27FC236}">
                <a16:creationId xmlns:a16="http://schemas.microsoft.com/office/drawing/2014/main" id="{3719B639-C0A0-44FE-B837-E703ABE9F2B5}"/>
              </a:ext>
            </a:extLst>
          </p:cNvPr>
          <p:cNvPicPr>
            <a:picLocks noChangeAspect="1"/>
          </p:cNvPicPr>
          <p:nvPr/>
        </p:nvPicPr>
        <p:blipFill rotWithShape="1">
          <a:blip r:embed="rId5">
            <a:extLst>
              <a:ext uri="{28A0092B-C50C-407E-A947-70E740481C1C}">
                <a14:useLocalDpi xmlns:a14="http://schemas.microsoft.com/office/drawing/2010/main" val="0"/>
              </a:ext>
            </a:extLst>
          </a:blip>
          <a:srcRect l="3668" r="3668"/>
          <a:stretch/>
        </p:blipFill>
        <p:spPr>
          <a:xfrm>
            <a:off x="9522711" y="717410"/>
            <a:ext cx="1493357" cy="1540057"/>
          </a:xfrm>
          <a:prstGeom prst="rect">
            <a:avLst/>
          </a:prstGeom>
          <a:ln w="3175">
            <a:solidFill>
              <a:schemeClr val="tx1"/>
            </a:solidFill>
          </a:ln>
        </p:spPr>
      </p:pic>
    </p:spTree>
    <p:extLst>
      <p:ext uri="{BB962C8B-B14F-4D97-AF65-F5344CB8AC3E}">
        <p14:creationId xmlns:p14="http://schemas.microsoft.com/office/powerpoint/2010/main" val="8609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6711941"/>
              </p:ext>
            </p:extLst>
          </p:nvPr>
        </p:nvGraphicFramePr>
        <p:xfrm>
          <a:off x="945221" y="174073"/>
          <a:ext cx="10830682" cy="6509853"/>
        </p:xfrm>
        <a:graphic>
          <a:graphicData uri="http://schemas.openxmlformats.org/drawingml/2006/table">
            <a:tbl>
              <a:tblPr firstRow="1" bandRow="1">
                <a:tableStyleId>{5C22544A-7EE6-4342-B048-85BDC9FD1C3A}</a:tableStyleId>
              </a:tblPr>
              <a:tblGrid>
                <a:gridCol w="2559661">
                  <a:extLst>
                    <a:ext uri="{9D8B030D-6E8A-4147-A177-3AD203B41FA5}">
                      <a16:colId xmlns:a16="http://schemas.microsoft.com/office/drawing/2014/main" val="3694664753"/>
                    </a:ext>
                  </a:extLst>
                </a:gridCol>
                <a:gridCol w="2612105">
                  <a:extLst>
                    <a:ext uri="{9D8B030D-6E8A-4147-A177-3AD203B41FA5}">
                      <a16:colId xmlns:a16="http://schemas.microsoft.com/office/drawing/2014/main" val="1715525732"/>
                    </a:ext>
                  </a:extLst>
                </a:gridCol>
                <a:gridCol w="2976086">
                  <a:extLst>
                    <a:ext uri="{9D8B030D-6E8A-4147-A177-3AD203B41FA5}">
                      <a16:colId xmlns:a16="http://schemas.microsoft.com/office/drawing/2014/main" val="3816292649"/>
                    </a:ext>
                  </a:extLst>
                </a:gridCol>
                <a:gridCol w="2682830">
                  <a:extLst>
                    <a:ext uri="{9D8B030D-6E8A-4147-A177-3AD203B41FA5}">
                      <a16:colId xmlns:a16="http://schemas.microsoft.com/office/drawing/2014/main" val="3821066620"/>
                    </a:ext>
                  </a:extLst>
                </a:gridCol>
              </a:tblGrid>
              <a:tr h="6509853">
                <a:tc>
                  <a:txBody>
                    <a:bodyPr/>
                    <a:lstStyle/>
                    <a:p>
                      <a:pPr algn="ctr"/>
                      <a:r>
                        <a:rPr lang="en-US" u="sng" baseline="0" dirty="0">
                          <a:solidFill>
                            <a:schemeClr val="tx1"/>
                          </a:solidFill>
                        </a:rPr>
                        <a:t>Pranav Nandan</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Meghan Orr</a:t>
                      </a:r>
                    </a:p>
                    <a:p>
                      <a:pPr algn="ctr"/>
                      <a:r>
                        <a:rPr lang="en-US" sz="1200" u="sng" baseline="0" dirty="0">
                          <a:solidFill>
                            <a:schemeClr val="tx1"/>
                          </a:solidFill>
                        </a:rPr>
                        <a:t>M.D., PhD</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400" u="sng" baseline="0" dirty="0">
                          <a:solidFill>
                            <a:schemeClr val="tx1"/>
                          </a:solidFill>
                        </a:rPr>
                        <a:t>Christin Park</a:t>
                      </a:r>
                    </a:p>
                    <a:p>
                      <a:pPr algn="ctr"/>
                      <a:r>
                        <a:rPr lang="en-US" sz="1400" u="sng" baseline="0" dirty="0">
                          <a:solidFill>
                            <a:schemeClr val="tx1"/>
                          </a:solidFill>
                        </a:rPr>
                        <a:t>M.D.</a:t>
                      </a:r>
                      <a:endParaRPr lang="en-US" sz="14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Gabby Pollack</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849892251"/>
                  </a:ext>
                </a:extLst>
              </a:tr>
            </a:tbl>
          </a:graphicData>
        </a:graphic>
      </p:graphicFrame>
      <p:sp>
        <p:nvSpPr>
          <p:cNvPr id="9" name="TextBox 8"/>
          <p:cNvSpPr txBox="1"/>
          <p:nvPr/>
        </p:nvSpPr>
        <p:spPr>
          <a:xfrm>
            <a:off x="1119131" y="2482252"/>
            <a:ext cx="2215516" cy="3631763"/>
          </a:xfrm>
          <a:prstGeom prst="rect">
            <a:avLst/>
          </a:prstGeom>
          <a:noFill/>
          <a:ln>
            <a:solidFill>
              <a:schemeClr val="tx1"/>
            </a:solidFill>
          </a:ln>
        </p:spPr>
        <p:txBody>
          <a:bodyPr wrap="square" lIns="91440" tIns="45720" rIns="91440" bIns="45720" rtlCol="0" anchor="t">
            <a:spAutoFit/>
          </a:bodyPr>
          <a:lstStyle/>
          <a:p>
            <a:r>
              <a:rPr lang="en-US" sz="1000" b="1" dirty="0"/>
              <a:t>Hometown</a:t>
            </a:r>
            <a:r>
              <a:rPr lang="en-US" sz="1000" dirty="0"/>
              <a:t>: Garrett Blue Bell, PA</a:t>
            </a:r>
          </a:p>
          <a:p>
            <a:r>
              <a:rPr lang="en-US" sz="1000" b="1" dirty="0"/>
              <a:t>Medical School</a:t>
            </a:r>
            <a:r>
              <a:rPr lang="en-US" sz="1000" dirty="0"/>
              <a:t>: Saint Louis University School of Medicine</a:t>
            </a:r>
            <a:br>
              <a:rPr lang="en-US" sz="1000" dirty="0"/>
            </a:br>
            <a:r>
              <a:rPr lang="en-US" sz="1000" b="1" dirty="0"/>
              <a:t>For Fun I:</a:t>
            </a:r>
            <a:r>
              <a:rPr lang="en-US" sz="1000" dirty="0"/>
              <a:t> Spend time with my fiancée and dog, play tennis, run, and add to my plant collection</a:t>
            </a:r>
          </a:p>
          <a:p>
            <a:r>
              <a:rPr lang="en-US" sz="1000" b="1" dirty="0"/>
              <a:t>Why did you choose Hopkins?</a:t>
            </a:r>
            <a:r>
              <a:rPr lang="en-US" sz="1000" dirty="0"/>
              <a:t> I chose Hopkins and the Health Equity track for the opportunities to care for patients across the full spectrum of pediatric illness, to get to know Baltimore City, and to develop my advocacy skills so that I can better serve my patients and their families. I was also drawn to the community — everyone I met here was so warm, welcoming, and excited to teach! </a:t>
            </a:r>
          </a:p>
          <a:p>
            <a:r>
              <a:rPr lang="en-US" sz="1000" b="1" dirty="0"/>
              <a:t>What excites you most about living in Baltimore? </a:t>
            </a:r>
            <a:r>
              <a:rPr lang="en-US" sz="1000" dirty="0"/>
              <a:t>Getting a chance to explore a new city and try a whole bunch of restaurants!</a:t>
            </a:r>
          </a:p>
          <a:p>
            <a:endParaRPr lang="en-US" sz="1000" dirty="0"/>
          </a:p>
          <a:p>
            <a:pPr algn="ctr"/>
            <a:r>
              <a:rPr lang="en-US" sz="1000" i="1" dirty="0"/>
              <a:t>He/Him</a:t>
            </a:r>
          </a:p>
        </p:txBody>
      </p:sp>
      <p:sp>
        <p:nvSpPr>
          <p:cNvPr id="10" name="TextBox 9"/>
          <p:cNvSpPr txBox="1"/>
          <p:nvPr/>
        </p:nvSpPr>
        <p:spPr>
          <a:xfrm>
            <a:off x="3674317" y="2482252"/>
            <a:ext cx="2255228" cy="2400657"/>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Nashville, IL</a:t>
            </a:r>
          </a:p>
          <a:p>
            <a:r>
              <a:rPr lang="en-US" sz="1000" b="1" dirty="0"/>
              <a:t>Medical School: </a:t>
            </a:r>
            <a:r>
              <a:rPr lang="en-US" sz="1000" i="0" dirty="0">
                <a:effectLst/>
              </a:rPr>
              <a:t>Northwestern</a:t>
            </a:r>
          </a:p>
          <a:p>
            <a:r>
              <a:rPr lang="en-US" sz="1000" b="1" dirty="0"/>
              <a:t>For Fun I</a:t>
            </a:r>
            <a:r>
              <a:rPr lang="en-US" sz="1000" dirty="0"/>
              <a:t>: </a:t>
            </a:r>
            <a:r>
              <a:rPr lang="en-US" sz="1000" i="0" dirty="0">
                <a:effectLst/>
              </a:rPr>
              <a:t>run, hike, climb, read, play music</a:t>
            </a:r>
          </a:p>
          <a:p>
            <a:r>
              <a:rPr lang="en-US" sz="1000" b="1" dirty="0"/>
              <a:t>Why did you choose Hopkins: </a:t>
            </a:r>
            <a:r>
              <a:rPr lang="en-US" sz="1000" i="0" dirty="0">
                <a:effectLst/>
              </a:rPr>
              <a:t>Hopkins combines a world-class environment for research with a diverse and largely underserved patient population, fostering my ability to begin my physician-scientist career while keeping me grounded in the daily realities of practicing medicine.</a:t>
            </a:r>
          </a:p>
          <a:p>
            <a:r>
              <a:rPr lang="en-US" sz="1000" b="1" dirty="0"/>
              <a:t>What excites you most about living in Baltimore? </a:t>
            </a:r>
            <a:r>
              <a:rPr lang="en-US" sz="1000" i="0" dirty="0">
                <a:effectLst/>
              </a:rPr>
              <a:t>The big boats</a:t>
            </a:r>
          </a:p>
          <a:p>
            <a:pPr algn="ctr"/>
            <a:r>
              <a:rPr lang="en-US" sz="1000" i="1" dirty="0"/>
              <a:t>She/Her</a:t>
            </a:r>
          </a:p>
        </p:txBody>
      </p:sp>
      <p:sp>
        <p:nvSpPr>
          <p:cNvPr id="11" name="TextBox 10"/>
          <p:cNvSpPr txBox="1"/>
          <p:nvPr/>
        </p:nvSpPr>
        <p:spPr>
          <a:xfrm>
            <a:off x="6269531" y="2514425"/>
            <a:ext cx="2611177" cy="2246769"/>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Fairfax, VA</a:t>
            </a:r>
          </a:p>
          <a:p>
            <a:r>
              <a:rPr lang="en-US" sz="1000" b="1" dirty="0"/>
              <a:t>Medical School</a:t>
            </a:r>
            <a:r>
              <a:rPr lang="en-US" sz="1000" dirty="0"/>
              <a:t>: </a:t>
            </a:r>
            <a:r>
              <a:rPr lang="en-US" sz="1000" i="0" dirty="0">
                <a:effectLst/>
              </a:rPr>
              <a:t>Johns Hopkins University School of Medicine</a:t>
            </a:r>
          </a:p>
          <a:p>
            <a:r>
              <a:rPr lang="en-US" sz="1000" b="1" dirty="0"/>
              <a:t>For Fun I:</a:t>
            </a:r>
            <a:r>
              <a:rPr lang="en-US" sz="1000" dirty="0"/>
              <a:t> </a:t>
            </a:r>
            <a:r>
              <a:rPr lang="en-US" sz="1000" i="0" dirty="0">
                <a:effectLst/>
              </a:rPr>
              <a:t>Love walking my dog, Sesame by the water!</a:t>
            </a:r>
          </a:p>
          <a:p>
            <a:r>
              <a:rPr lang="en-US" sz="1000" b="1" dirty="0"/>
              <a:t>Why did you choose Hopkins? </a:t>
            </a:r>
            <a:r>
              <a:rPr lang="en-US" sz="1000" i="0" dirty="0">
                <a:effectLst/>
              </a:rPr>
              <a:t>I thought this program would be an excellent way for me to learn pediatric medicine during intern year as a future child and adolescent psychiatrist. </a:t>
            </a:r>
          </a:p>
          <a:p>
            <a:r>
              <a:rPr lang="en-US" sz="1000" b="1" dirty="0"/>
              <a:t>What excites you most about living in Baltimore? </a:t>
            </a:r>
            <a:r>
              <a:rPr lang="en-US" sz="1000" i="0" dirty="0">
                <a:effectLst/>
              </a:rPr>
              <a:t>Tons of waterfront and great restaurants!</a:t>
            </a:r>
          </a:p>
          <a:p>
            <a:pPr algn="ctr"/>
            <a:r>
              <a:rPr lang="en-US" sz="1000" i="1" dirty="0"/>
              <a:t>She/Her</a:t>
            </a:r>
          </a:p>
        </p:txBody>
      </p:sp>
      <p:sp>
        <p:nvSpPr>
          <p:cNvPr id="12" name="TextBox 11"/>
          <p:cNvSpPr txBox="1"/>
          <p:nvPr/>
        </p:nvSpPr>
        <p:spPr>
          <a:xfrm>
            <a:off x="9164726" y="2482252"/>
            <a:ext cx="2439670" cy="4247317"/>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i="0" dirty="0">
                <a:effectLst/>
              </a:rPr>
              <a:t>Long Island, New York</a:t>
            </a:r>
          </a:p>
          <a:p>
            <a:r>
              <a:rPr lang="en-US" sz="1000" b="1" dirty="0"/>
              <a:t>Medical School</a:t>
            </a:r>
            <a:r>
              <a:rPr lang="en-US" sz="1000" dirty="0"/>
              <a:t>: </a:t>
            </a:r>
            <a:r>
              <a:rPr lang="en-US" sz="1000" i="0" dirty="0">
                <a:effectLst/>
              </a:rPr>
              <a:t>The Donald and Barbara Zucker school of medicine at Hofstra/ Northwell</a:t>
            </a:r>
          </a:p>
          <a:p>
            <a:r>
              <a:rPr lang="en-US" sz="1000" b="1" dirty="0"/>
              <a:t>For Fun I: </a:t>
            </a:r>
            <a:r>
              <a:rPr lang="en-US" sz="1000" i="0" dirty="0">
                <a:effectLst/>
              </a:rPr>
              <a:t>love to hike, run, bike, check out new coffee shops and restaurants! </a:t>
            </a:r>
            <a:r>
              <a:rPr lang="en-US" sz="1000" b="1" dirty="0"/>
              <a:t>Why did you choose Hopkins? </a:t>
            </a:r>
            <a:r>
              <a:rPr lang="en-US" sz="1000" i="0" dirty="0">
                <a:effectLst/>
              </a:rPr>
              <a:t>Every interaction I had with the residents at Hopkins made me so excited to come here! From the night before the interview at the social event, to the interview day itself, to talking to some residents afterward, I was so impressed by the support and care they all had for each other and the children of Baltimore. I knew I wanted to train at a program where people were thinking deeply about medicine, research, social justice, and public health. </a:t>
            </a:r>
          </a:p>
          <a:p>
            <a:r>
              <a:rPr lang="en-US" sz="1000" b="1" dirty="0"/>
              <a:t>What excites you most about living in Baltimore</a:t>
            </a:r>
            <a:r>
              <a:rPr lang="en-US" sz="1000" dirty="0"/>
              <a:t>? </a:t>
            </a:r>
            <a:r>
              <a:rPr lang="en-US" sz="1000" i="0" dirty="0">
                <a:effectLst/>
              </a:rPr>
              <a:t>I have loved my first few months in Baltimore! I love how close we are to nature, including the water and many biking and running trails. I also love all the cafes and restaurants I have been exploring! =) </a:t>
            </a:r>
          </a:p>
          <a:p>
            <a:pPr algn="ctr"/>
            <a:r>
              <a:rPr lang="en-US" sz="10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07" r="1607"/>
          <a:stretch/>
        </p:blipFill>
        <p:spPr>
          <a:xfrm>
            <a:off x="1469545" y="743291"/>
            <a:ext cx="1594112" cy="1573942"/>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29" r="3129"/>
          <a:stretch/>
        </p:blipFill>
        <p:spPr>
          <a:xfrm>
            <a:off x="4062104" y="717734"/>
            <a:ext cx="1594111" cy="1625053"/>
          </a:xfrm>
          <a:prstGeom prst="rect">
            <a:avLst/>
          </a:prstGeom>
          <a:ln>
            <a:solidFill>
              <a:schemeClr val="tx1"/>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080" r="4080"/>
          <a:stretch/>
        </p:blipFill>
        <p:spPr>
          <a:xfrm>
            <a:off x="9678787" y="827196"/>
            <a:ext cx="1456573" cy="1515591"/>
          </a:xfrm>
          <a:prstGeom prst="rect">
            <a:avLst/>
          </a:prstGeom>
          <a:ln>
            <a:solidFill>
              <a:schemeClr val="tx1"/>
            </a:solidFill>
          </a:ln>
        </p:spPr>
      </p:pic>
      <p:pic>
        <p:nvPicPr>
          <p:cNvPr id="5" name="Picture 4">
            <a:extLst>
              <a:ext uri="{FF2B5EF4-FFF2-40B4-BE49-F238E27FC236}">
                <a16:creationId xmlns:a16="http://schemas.microsoft.com/office/drawing/2014/main" id="{42A3B63F-6E1B-4B1D-A9D8-C93550E86F9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87395" y="768848"/>
            <a:ext cx="1673791" cy="1599496"/>
          </a:xfrm>
          <a:prstGeom prst="rect">
            <a:avLst/>
          </a:prstGeom>
          <a:ln w="3175">
            <a:solidFill>
              <a:schemeClr val="tx1"/>
            </a:solidFill>
          </a:ln>
        </p:spPr>
      </p:pic>
    </p:spTree>
    <p:extLst>
      <p:ext uri="{BB962C8B-B14F-4D97-AF65-F5344CB8AC3E}">
        <p14:creationId xmlns:p14="http://schemas.microsoft.com/office/powerpoint/2010/main" val="24455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5078119"/>
              </p:ext>
            </p:extLst>
          </p:nvPr>
        </p:nvGraphicFramePr>
        <p:xfrm>
          <a:off x="970961" y="181069"/>
          <a:ext cx="10671140" cy="6580038"/>
        </p:xfrm>
        <a:graphic>
          <a:graphicData uri="http://schemas.openxmlformats.org/drawingml/2006/table">
            <a:tbl>
              <a:tblPr firstRow="1" bandRow="1">
                <a:tableStyleId>{5C22544A-7EE6-4342-B048-85BDC9FD1C3A}</a:tableStyleId>
              </a:tblPr>
              <a:tblGrid>
                <a:gridCol w="2269544">
                  <a:extLst>
                    <a:ext uri="{9D8B030D-6E8A-4147-A177-3AD203B41FA5}">
                      <a16:colId xmlns:a16="http://schemas.microsoft.com/office/drawing/2014/main" val="4183890785"/>
                    </a:ext>
                  </a:extLst>
                </a:gridCol>
                <a:gridCol w="2502569">
                  <a:extLst>
                    <a:ext uri="{9D8B030D-6E8A-4147-A177-3AD203B41FA5}">
                      <a16:colId xmlns:a16="http://schemas.microsoft.com/office/drawing/2014/main" val="117490699"/>
                    </a:ext>
                  </a:extLst>
                </a:gridCol>
                <a:gridCol w="3231242">
                  <a:extLst>
                    <a:ext uri="{9D8B030D-6E8A-4147-A177-3AD203B41FA5}">
                      <a16:colId xmlns:a16="http://schemas.microsoft.com/office/drawing/2014/main" val="2614951688"/>
                    </a:ext>
                  </a:extLst>
                </a:gridCol>
                <a:gridCol w="2667785">
                  <a:extLst>
                    <a:ext uri="{9D8B030D-6E8A-4147-A177-3AD203B41FA5}">
                      <a16:colId xmlns:a16="http://schemas.microsoft.com/office/drawing/2014/main" val="341871053"/>
                    </a:ext>
                  </a:extLst>
                </a:gridCol>
              </a:tblGrid>
              <a:tr h="6580038">
                <a:tc>
                  <a:txBody>
                    <a:bodyPr/>
                    <a:lstStyle/>
                    <a:p>
                      <a:pPr algn="ctr"/>
                      <a:r>
                        <a:rPr lang="en-US" u="sng" baseline="0" dirty="0">
                          <a:solidFill>
                            <a:schemeClr val="tx1"/>
                          </a:solidFill>
                        </a:rPr>
                        <a:t>Joseph Posner</a:t>
                      </a:r>
                    </a:p>
                    <a:p>
                      <a:pPr algn="ctr"/>
                      <a:r>
                        <a:rPr lang="en-US" sz="1200" u="sng" baseline="0" dirty="0">
                          <a:solidFill>
                            <a:schemeClr val="tx1"/>
                          </a:solidFill>
                        </a:rPr>
                        <a:t>M.D., PhD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Peyton Russell</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Jessica Vitale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Taylor Walters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M.P.H.</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089056" y="2312273"/>
            <a:ext cx="1750397" cy="4247317"/>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err="1"/>
              <a:t>Resiterstown</a:t>
            </a:r>
            <a:r>
              <a:rPr lang="en-US" sz="1000" dirty="0"/>
              <a:t>, MD</a:t>
            </a:r>
          </a:p>
          <a:p>
            <a:r>
              <a:rPr lang="en-US" sz="1000" b="1" dirty="0"/>
              <a:t>Medical School</a:t>
            </a:r>
            <a:r>
              <a:rPr lang="en-US" sz="1000" dirty="0"/>
              <a:t>: Georgetown University</a:t>
            </a:r>
          </a:p>
          <a:p>
            <a:r>
              <a:rPr lang="en-US" sz="1000" b="1" dirty="0"/>
              <a:t>For Fun I</a:t>
            </a:r>
            <a:r>
              <a:rPr lang="en-US" sz="1000" dirty="0"/>
              <a:t>: rock climb, play Dungeons and Dragons, and cook fancy meals for my friends and family!</a:t>
            </a:r>
          </a:p>
          <a:p>
            <a:r>
              <a:rPr lang="en-US" sz="1000" b="1" dirty="0"/>
              <a:t>Why did you choose Hopkins? </a:t>
            </a:r>
            <a:r>
              <a:rPr lang="en-US" sz="1000" dirty="0"/>
              <a:t>I wanted to have the opportunity to learn from some of the best </a:t>
            </a:r>
            <a:r>
              <a:rPr lang="en-US" sz="1000" dirty="0" err="1"/>
              <a:t>phsicians</a:t>
            </a:r>
            <a:r>
              <a:rPr lang="en-US" sz="1000" dirty="0"/>
              <a:t> and researchers in the world, and at the same time, to live and work where I grew up.</a:t>
            </a:r>
          </a:p>
          <a:p>
            <a:r>
              <a:rPr lang="en-US" sz="1000" b="1" dirty="0"/>
              <a:t>What excites you most about living in Baltimore? </a:t>
            </a:r>
            <a:r>
              <a:rPr lang="en-US" sz="1000" dirty="0"/>
              <a:t>I love being in a city that has such a strong feeling of community. Form the sports teams, to the arts scene, to each individual neighborhood, everywhere you go there is a strong sense of Baltimore pride!</a:t>
            </a:r>
          </a:p>
          <a:p>
            <a:endParaRPr lang="en-US" sz="1000" i="1" dirty="0"/>
          </a:p>
          <a:p>
            <a:pPr algn="ctr"/>
            <a:r>
              <a:rPr lang="en-US" sz="1000" i="1" dirty="0"/>
              <a:t>He/Him</a:t>
            </a:r>
          </a:p>
        </p:txBody>
      </p:sp>
      <p:sp>
        <p:nvSpPr>
          <p:cNvPr id="8" name="TextBox 7"/>
          <p:cNvSpPr txBox="1"/>
          <p:nvPr/>
        </p:nvSpPr>
        <p:spPr>
          <a:xfrm>
            <a:off x="3379992" y="2312273"/>
            <a:ext cx="2202661" cy="4401205"/>
          </a:xfrm>
          <a:prstGeom prst="rect">
            <a:avLst/>
          </a:prstGeom>
          <a:noFill/>
          <a:ln>
            <a:solidFill>
              <a:schemeClr val="tx1"/>
            </a:solidFill>
          </a:ln>
        </p:spPr>
        <p:txBody>
          <a:bodyPr wrap="square" lIns="91440" tIns="45720" rIns="91440" bIns="45720" rtlCol="0" anchor="t">
            <a:spAutoFit/>
          </a:bodyPr>
          <a:lstStyle/>
          <a:p>
            <a:r>
              <a:rPr lang="en-US" sz="1000" b="1" dirty="0"/>
              <a:t>Hometown</a:t>
            </a:r>
            <a:r>
              <a:rPr lang="en-US" sz="1000" dirty="0"/>
              <a:t>: </a:t>
            </a:r>
            <a:r>
              <a:rPr lang="en-US" sz="1000" i="0" dirty="0">
                <a:effectLst/>
              </a:rPr>
              <a:t>San Francisco (more or less)</a:t>
            </a:r>
            <a:br>
              <a:rPr lang="en-US" sz="1000" dirty="0"/>
            </a:br>
            <a:r>
              <a:rPr lang="en-US" sz="1000" b="1" dirty="0"/>
              <a:t>Medical school</a:t>
            </a:r>
            <a:r>
              <a:rPr lang="en-US" sz="1000" dirty="0"/>
              <a:t>: </a:t>
            </a:r>
            <a:r>
              <a:rPr lang="en-US" sz="1000" i="0" dirty="0">
                <a:effectLst/>
              </a:rPr>
              <a:t>Medical University of South Carolina</a:t>
            </a:r>
          </a:p>
          <a:p>
            <a:r>
              <a:rPr lang="en-US" sz="1000" b="1" dirty="0"/>
              <a:t>For Fun: </a:t>
            </a:r>
            <a:r>
              <a:rPr lang="en-US" sz="1000" i="0" dirty="0">
                <a:effectLst/>
              </a:rPr>
              <a:t>Like to hike, sail, fish, read, bake, walk my dog, Bailey, and search for the world’s best burrito. </a:t>
            </a:r>
          </a:p>
          <a:p>
            <a:r>
              <a:rPr lang="en-US" sz="1000" b="1" dirty="0"/>
              <a:t>Why did you choose Hopkins? </a:t>
            </a:r>
            <a:r>
              <a:rPr lang="en-US" sz="1000" i="0" dirty="0">
                <a:effectLst/>
              </a:rPr>
              <a:t>Exceptional training and academic opportunities coupled with community-centered care in a vibrant city with folks come from all walks of life. I loved that Hopkins also offered a variety of opportunities to take care of underserved populations both here in Baltimore and across the country and globe. Additionally, I felt so welcome during my interview. Few programs of this caliber were able to convey the warmth and sense of community that Hopkins did during the interview season. </a:t>
            </a:r>
          </a:p>
          <a:p>
            <a:r>
              <a:rPr lang="en-US" sz="1000" b="1" dirty="0"/>
              <a:t>What excites you most about living in Baltimore? </a:t>
            </a:r>
            <a:r>
              <a:rPr lang="en-US" sz="1000" i="0" dirty="0">
                <a:effectLst/>
              </a:rPr>
              <a:t>Great food, proximity to mountains and beaches, and being close to some of my family in DC! </a:t>
            </a:r>
            <a:endParaRPr lang="en-US" sz="1000" i="1" dirty="0"/>
          </a:p>
          <a:p>
            <a:pPr algn="ctr"/>
            <a:r>
              <a:rPr lang="en-US" sz="1000" i="1" dirty="0"/>
              <a:t>He/Him</a:t>
            </a:r>
          </a:p>
        </p:txBody>
      </p:sp>
      <p:sp>
        <p:nvSpPr>
          <p:cNvPr id="10" name="TextBox 9"/>
          <p:cNvSpPr txBox="1"/>
          <p:nvPr/>
        </p:nvSpPr>
        <p:spPr>
          <a:xfrm>
            <a:off x="5791200" y="2209319"/>
            <a:ext cx="3081868" cy="4562788"/>
          </a:xfrm>
          <a:prstGeom prst="rect">
            <a:avLst/>
          </a:prstGeom>
          <a:noFill/>
          <a:ln>
            <a:solidFill>
              <a:schemeClr val="tx1"/>
            </a:solidFill>
          </a:ln>
        </p:spPr>
        <p:txBody>
          <a:bodyPr wrap="square" rtlCol="0">
            <a:spAutoFit/>
          </a:bodyPr>
          <a:lstStyle/>
          <a:p>
            <a:r>
              <a:rPr lang="en-US" sz="850" b="1" dirty="0"/>
              <a:t>Hometown: </a:t>
            </a:r>
            <a:r>
              <a:rPr lang="en-US" sz="850" dirty="0"/>
              <a:t>Villanova, PA</a:t>
            </a:r>
          </a:p>
          <a:p>
            <a:r>
              <a:rPr lang="en-US" sz="850" b="1" dirty="0"/>
              <a:t>Medical School: </a:t>
            </a:r>
            <a:r>
              <a:rPr lang="en-US" sz="850" dirty="0"/>
              <a:t>Sidney Kimmel Medical College at Thomas Jefferson University</a:t>
            </a:r>
          </a:p>
          <a:p>
            <a:r>
              <a:rPr lang="en-US" sz="850" b="1" dirty="0"/>
              <a:t>For Fun I: </a:t>
            </a:r>
            <a:r>
              <a:rPr lang="en-US" sz="850" dirty="0"/>
              <a:t>love painting, jigsaw puzzles, crossword puzzles, cycling, exploring new areas of the city, ice cream walks along the harbor!</a:t>
            </a:r>
          </a:p>
          <a:p>
            <a:r>
              <a:rPr lang="en-US" sz="850" b="1" dirty="0"/>
              <a:t>Why did you choose Hopkins? </a:t>
            </a:r>
            <a:r>
              <a:rPr lang="en-US" sz="850" dirty="0"/>
              <a:t>"When applying for residency, I knew I wanted a program with strong clinical training and robust research, that valued health equity and community involvement, and was a designated trauma center with a level IV NICU. I also wanted a program size where I would know all of my co-residents and leadership faculty – Hopkins was the perfect fit. I had met Hopkins alumni in various stages of their careers, all of whom raved about their training experiences and were leaders in pediatric medicine. I knew on my interview day that Hopkins was where I wanted to train to be a pediatrician. The residents I met during my pre-interview social were so easy to talk to and were so happy with their residency experience. The meaningful, personalized conversations I had with program leadership (PD, PCs, APDs) and faculty on my interview day solidified that this was a program that would empower me to become the physician I aspired to be. Now that I’m here as an intern, the supportive, tight-knit culture continues to amaze me, and the dedication to our patients is contagious. I’m so grateful to be a part of this program! "</a:t>
            </a:r>
          </a:p>
          <a:p>
            <a:endParaRPr lang="en-US" sz="850" dirty="0"/>
          </a:p>
          <a:p>
            <a:r>
              <a:rPr lang="en-US" sz="850" b="1" dirty="0"/>
              <a:t>What excites you most about living in Baltimore? </a:t>
            </a:r>
            <a:r>
              <a:rPr lang="en-US" sz="850" dirty="0"/>
              <a:t>I love living by the water and the diversity and culture of the city! It's really the best of both worlds in terms of a city/downtown area along with the convenience of drivability to Target/grocery stores! I’m always learning about fun new areas of the city from my coworkers and patients :) </a:t>
            </a:r>
          </a:p>
          <a:p>
            <a:endParaRPr lang="en-US" sz="850" i="1" dirty="0"/>
          </a:p>
          <a:p>
            <a:pPr algn="ctr"/>
            <a:r>
              <a:rPr lang="en-US" sz="1000" i="1" dirty="0"/>
              <a:t>She/Her</a:t>
            </a:r>
          </a:p>
        </p:txBody>
      </p:sp>
      <p:sp>
        <p:nvSpPr>
          <p:cNvPr id="11" name="TextBox 10"/>
          <p:cNvSpPr txBox="1"/>
          <p:nvPr/>
        </p:nvSpPr>
        <p:spPr>
          <a:xfrm>
            <a:off x="9106968" y="2235328"/>
            <a:ext cx="2319251" cy="4401205"/>
          </a:xfrm>
          <a:prstGeom prst="rect">
            <a:avLst/>
          </a:prstGeom>
          <a:noFill/>
          <a:ln>
            <a:solidFill>
              <a:schemeClr val="tx1"/>
            </a:solidFill>
          </a:ln>
        </p:spPr>
        <p:txBody>
          <a:bodyPr wrap="square" rtlCol="0">
            <a:spAutoFit/>
          </a:bodyPr>
          <a:lstStyle/>
          <a:p>
            <a:r>
              <a:rPr lang="en-US" sz="1000" b="1" dirty="0"/>
              <a:t>Hometown: </a:t>
            </a:r>
            <a:r>
              <a:rPr lang="en-US" sz="1000" dirty="0"/>
              <a:t>Palmyra, Virginia</a:t>
            </a:r>
          </a:p>
          <a:p>
            <a:r>
              <a:rPr lang="en-US" sz="1000" b="1" dirty="0"/>
              <a:t>Medical School: </a:t>
            </a:r>
            <a:r>
              <a:rPr lang="en-US" sz="1000" dirty="0"/>
              <a:t>Virginia Commonwealth University School of Medicine</a:t>
            </a:r>
          </a:p>
          <a:p>
            <a:r>
              <a:rPr lang="en-US" sz="1000" b="1" dirty="0"/>
              <a:t>For Fun I: </a:t>
            </a:r>
            <a:r>
              <a:rPr lang="en-US" sz="1000" dirty="0"/>
              <a:t>love to hike, especially in a state or national park! Bake, play pickleball, explore a new city, sing early 2000s pop punk at karaoke </a:t>
            </a:r>
            <a:endParaRPr lang="en-US" sz="1000" b="1" dirty="0"/>
          </a:p>
          <a:p>
            <a:r>
              <a:rPr lang="en-US" sz="1000" b="1" dirty="0"/>
              <a:t>Why did you choose Hopkins?: </a:t>
            </a:r>
            <a:r>
              <a:rPr lang="en-US" sz="1000" dirty="0"/>
              <a:t>I was looking for a program with a well-established global health program and Hopkins was that and so much more! The leadership of the program is dedicated to training well rounded pediatricians, the residents were kind and welcoming, and the Children’s Center had all the subspecialists and advance technology to expose me to the full breadth of the field. I knew that having trained at Hopkins would open the doors to any interest I wanted to pursue, both clinically and in the public health sphere. </a:t>
            </a:r>
          </a:p>
          <a:p>
            <a:r>
              <a:rPr lang="en-US" sz="1000" b="1" dirty="0"/>
              <a:t>What excites you most about living in Baltimore? </a:t>
            </a:r>
            <a:r>
              <a:rPr lang="en-US" sz="1000" dirty="0"/>
              <a:t>Becoming a local at my new favorite wine shop, coffee bar, and hiking trail! </a:t>
            </a:r>
          </a:p>
          <a:p>
            <a:pPr lvl="0" algn="ctr"/>
            <a:r>
              <a:rPr lang="en-US" sz="10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0" r="340"/>
          <a:stretch/>
        </p:blipFill>
        <p:spPr>
          <a:xfrm>
            <a:off x="1277346" y="872775"/>
            <a:ext cx="1373816" cy="1321827"/>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773" b="4773"/>
          <a:stretch/>
        </p:blipFill>
        <p:spPr>
          <a:xfrm>
            <a:off x="3774687" y="887336"/>
            <a:ext cx="1512366" cy="1307266"/>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4117" r="4117"/>
          <a:stretch/>
        </p:blipFill>
        <p:spPr>
          <a:xfrm>
            <a:off x="6642242" y="735058"/>
            <a:ext cx="1379784" cy="1436840"/>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1108" b="1108"/>
          <a:stretch/>
        </p:blipFill>
        <p:spPr>
          <a:xfrm>
            <a:off x="9567097" y="782730"/>
            <a:ext cx="1398994" cy="1307268"/>
          </a:xfrm>
          <a:prstGeom prst="rect">
            <a:avLst/>
          </a:prstGeom>
          <a:ln>
            <a:solidFill>
              <a:schemeClr val="tx1"/>
            </a:solidFill>
          </a:ln>
        </p:spPr>
      </p:pic>
    </p:spTree>
    <p:extLst>
      <p:ext uri="{BB962C8B-B14F-4D97-AF65-F5344CB8AC3E}">
        <p14:creationId xmlns:p14="http://schemas.microsoft.com/office/powerpoint/2010/main" val="26305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0154079"/>
              </p:ext>
            </p:extLst>
          </p:nvPr>
        </p:nvGraphicFramePr>
        <p:xfrm>
          <a:off x="1069848" y="124691"/>
          <a:ext cx="10442448" cy="6591993"/>
        </p:xfrm>
        <a:graphic>
          <a:graphicData uri="http://schemas.openxmlformats.org/drawingml/2006/table">
            <a:tbl>
              <a:tblPr firstRow="1" bandRow="1">
                <a:tableStyleId>{5C22544A-7EE6-4342-B048-85BDC9FD1C3A}</a:tableStyleId>
              </a:tblPr>
              <a:tblGrid>
                <a:gridCol w="2410470">
                  <a:extLst>
                    <a:ext uri="{9D8B030D-6E8A-4147-A177-3AD203B41FA5}">
                      <a16:colId xmlns:a16="http://schemas.microsoft.com/office/drawing/2014/main" val="117490699"/>
                    </a:ext>
                  </a:extLst>
                </a:gridCol>
                <a:gridCol w="3051111">
                  <a:extLst>
                    <a:ext uri="{9D8B030D-6E8A-4147-A177-3AD203B41FA5}">
                      <a16:colId xmlns:a16="http://schemas.microsoft.com/office/drawing/2014/main" val="2614951688"/>
                    </a:ext>
                  </a:extLst>
                </a:gridCol>
                <a:gridCol w="2466267">
                  <a:extLst>
                    <a:ext uri="{9D8B030D-6E8A-4147-A177-3AD203B41FA5}">
                      <a16:colId xmlns:a16="http://schemas.microsoft.com/office/drawing/2014/main" val="341871053"/>
                    </a:ext>
                  </a:extLst>
                </a:gridCol>
                <a:gridCol w="2514600">
                  <a:extLst>
                    <a:ext uri="{9D8B030D-6E8A-4147-A177-3AD203B41FA5}">
                      <a16:colId xmlns:a16="http://schemas.microsoft.com/office/drawing/2014/main" val="4211565741"/>
                    </a:ext>
                  </a:extLst>
                </a:gridCol>
              </a:tblGrid>
              <a:tr h="6591993">
                <a:tc>
                  <a:txBody>
                    <a:bodyPr/>
                    <a:lstStyle/>
                    <a:p>
                      <a:pPr algn="ctr"/>
                      <a:r>
                        <a:rPr lang="en-US" u="sng" baseline="0" dirty="0">
                          <a:solidFill>
                            <a:schemeClr val="tx1"/>
                          </a:solidFill>
                        </a:rPr>
                        <a:t>Anna Wang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Austin Wang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Sam Waslewski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Daniel Woodhead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1182849" y="2329876"/>
            <a:ext cx="2243608" cy="4401205"/>
          </a:xfrm>
          <a:prstGeom prst="rect">
            <a:avLst/>
          </a:prstGeom>
          <a:noFill/>
          <a:ln>
            <a:solidFill>
              <a:schemeClr val="tx1"/>
            </a:solidFill>
          </a:ln>
        </p:spPr>
        <p:txBody>
          <a:bodyPr wrap="square" rtlCol="0">
            <a:spAutoFit/>
          </a:bodyPr>
          <a:lstStyle/>
          <a:p>
            <a:r>
              <a:rPr lang="en-US" sz="1000" b="1" dirty="0"/>
              <a:t>Hometown</a:t>
            </a:r>
            <a:r>
              <a:rPr lang="en-US" sz="1000" dirty="0"/>
              <a:t>: Pittsburgh, PA</a:t>
            </a:r>
          </a:p>
          <a:p>
            <a:r>
              <a:rPr lang="en-US" sz="1000" b="1" dirty="0"/>
              <a:t>Medical School: </a:t>
            </a:r>
            <a:r>
              <a:rPr lang="en-US" sz="1000" dirty="0"/>
              <a:t>West Virginia University School of Medicine</a:t>
            </a:r>
            <a:br>
              <a:rPr lang="en-US" sz="1000" dirty="0"/>
            </a:br>
            <a:r>
              <a:rPr lang="en-US" sz="1000" b="1" dirty="0"/>
              <a:t>For Fun I</a:t>
            </a:r>
            <a:r>
              <a:rPr lang="en-US" sz="1000" dirty="0"/>
              <a:t>: Love cafe-hopping and exploring cool places around the city, picking up random hobbies, and taking walks at sunset. I am holding back on visiting the SPCA because I know I'll be walking out with a cat if I go.</a:t>
            </a:r>
            <a:br>
              <a:rPr lang="en-US" sz="1000" dirty="0"/>
            </a:br>
            <a:r>
              <a:rPr lang="en-US" sz="1000" b="1" dirty="0"/>
              <a:t>Why did you choose Hopkins? </a:t>
            </a:r>
            <a:r>
              <a:rPr lang="en-US" sz="1000" dirty="0"/>
              <a:t>From first impression and even after coming here, I can feel that everyone is cognizant of, and trying to bridge, the health equity gaps that exist in the community. Understanding that these would be very formative years in my training, I wanted to be somewhere where I could grow not only in my medical care, but also through cultural consciousness and advocacy.</a:t>
            </a:r>
            <a:br>
              <a:rPr lang="en-US" sz="1000" dirty="0"/>
            </a:br>
            <a:r>
              <a:rPr lang="en-US" sz="1000" b="1" dirty="0"/>
              <a:t>What excites you most about living in Baltimore? </a:t>
            </a:r>
            <a:r>
              <a:rPr lang="en-US" sz="1000" dirty="0"/>
              <a:t>I'm excited to finally be in a bigger city! I live in Fells Point, and there's so much to do all within walking distance. I am looking forward to explore all of the </a:t>
            </a:r>
            <a:r>
              <a:rPr lang="en-US" sz="1000" dirty="0" err="1"/>
              <a:t>lil</a:t>
            </a:r>
            <a:r>
              <a:rPr lang="en-US" sz="1000" dirty="0"/>
              <a:t> unique neighborhoods in Baltimore!</a:t>
            </a:r>
          </a:p>
          <a:p>
            <a:pPr algn="ctr"/>
            <a:r>
              <a:rPr lang="en-US" sz="1000" i="1" dirty="0"/>
              <a:t>She/Her</a:t>
            </a:r>
          </a:p>
        </p:txBody>
      </p:sp>
      <p:sp>
        <p:nvSpPr>
          <p:cNvPr id="11" name="TextBox 10"/>
          <p:cNvSpPr txBox="1"/>
          <p:nvPr/>
        </p:nvSpPr>
        <p:spPr>
          <a:xfrm>
            <a:off x="6636384" y="2187256"/>
            <a:ext cx="2185600" cy="3785652"/>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Scottsdale, Arizona</a:t>
            </a:r>
          </a:p>
          <a:p>
            <a:r>
              <a:rPr lang="en-US" sz="1000" b="1" dirty="0"/>
              <a:t>Medical School</a:t>
            </a:r>
            <a:r>
              <a:rPr lang="en-US" sz="1000" dirty="0"/>
              <a:t>: </a:t>
            </a:r>
            <a:r>
              <a:rPr lang="en-US" sz="1000" i="0" dirty="0">
                <a:effectLst/>
              </a:rPr>
              <a:t>Virginia Commonwealth University (MCV)</a:t>
            </a:r>
          </a:p>
          <a:p>
            <a:r>
              <a:rPr lang="en-US" sz="1000" b="1" dirty="0"/>
              <a:t>For Fun I: </a:t>
            </a:r>
            <a:r>
              <a:rPr lang="en-US" sz="1000" i="0" dirty="0">
                <a:effectLst/>
              </a:rPr>
              <a:t>do anything I can with my dog! I have a 3 year old Golden Retriever named Maverick. We love walks, hikes, parks, and restaurants patios. </a:t>
            </a:r>
          </a:p>
          <a:p>
            <a:r>
              <a:rPr lang="en-US" sz="1000" b="1" dirty="0"/>
              <a:t>Why did you choose Hopkins? </a:t>
            </a:r>
            <a:r>
              <a:rPr lang="en-US" sz="1000" i="0" dirty="0">
                <a:effectLst/>
              </a:rPr>
              <a:t>Hopkins seemed to offer the perfect blend of allowing me to pursue my individual career goals while still maintaining a community of support and positive learning experiences. (And can confirm now that is 100% true!)</a:t>
            </a:r>
          </a:p>
          <a:p>
            <a:r>
              <a:rPr lang="en-US" sz="1000" b="1" dirty="0"/>
              <a:t>What excites you most about living in Baltimore? </a:t>
            </a:r>
            <a:r>
              <a:rPr lang="en-US" sz="1000" i="0" dirty="0">
                <a:effectLst/>
              </a:rPr>
              <a:t>This city is so dog friendly! There are so many places that welcome and cater to pets. Maverick and I have had so much fun exploring our new home, especially the dog menus ... </a:t>
            </a:r>
          </a:p>
          <a:p>
            <a:pPr algn="ctr"/>
            <a:r>
              <a:rPr lang="en-US" sz="1000" i="1" dirty="0"/>
              <a:t>She/Her</a:t>
            </a:r>
          </a:p>
        </p:txBody>
      </p:sp>
      <p:sp>
        <p:nvSpPr>
          <p:cNvPr id="15" name="TextBox 14"/>
          <p:cNvSpPr txBox="1"/>
          <p:nvPr/>
        </p:nvSpPr>
        <p:spPr>
          <a:xfrm>
            <a:off x="3603430" y="2052734"/>
            <a:ext cx="2768036" cy="4662815"/>
          </a:xfrm>
          <a:prstGeom prst="rect">
            <a:avLst/>
          </a:prstGeom>
          <a:noFill/>
          <a:ln>
            <a:solidFill>
              <a:schemeClr val="tx1"/>
            </a:solidFill>
          </a:ln>
        </p:spPr>
        <p:txBody>
          <a:bodyPr wrap="square" rtlCol="0">
            <a:spAutoFit/>
          </a:bodyPr>
          <a:lstStyle/>
          <a:p>
            <a:r>
              <a:rPr lang="en-US" sz="900" b="1" dirty="0"/>
              <a:t>Hometown</a:t>
            </a:r>
            <a:r>
              <a:rPr lang="en-US" sz="900" dirty="0"/>
              <a:t>: </a:t>
            </a:r>
            <a:r>
              <a:rPr lang="en-US" sz="900" i="0" dirty="0">
                <a:effectLst/>
              </a:rPr>
              <a:t>Novi, Michigan (Metro-Detroit Area!)</a:t>
            </a:r>
          </a:p>
          <a:p>
            <a:r>
              <a:rPr lang="en-US" sz="900" b="1" dirty="0"/>
              <a:t>Medical School</a:t>
            </a:r>
            <a:r>
              <a:rPr lang="en-US" sz="900" dirty="0"/>
              <a:t>: </a:t>
            </a:r>
            <a:r>
              <a:rPr lang="en-US" sz="900" i="0" dirty="0">
                <a:effectLst/>
              </a:rPr>
              <a:t>Northwestern University Feinberg School of Medicine</a:t>
            </a:r>
            <a:endParaRPr lang="en-US" sz="900" b="1" i="0" dirty="0">
              <a:effectLst/>
            </a:endParaRPr>
          </a:p>
          <a:p>
            <a:r>
              <a:rPr lang="en-US" sz="900" b="1" dirty="0"/>
              <a:t>For Fun I: </a:t>
            </a:r>
            <a:r>
              <a:rPr lang="en-US" sz="900" i="0" dirty="0">
                <a:effectLst/>
              </a:rPr>
              <a:t>Play board and video games, explore bars and restaurants with friends (or anything with friends -- I'm a yes man), run and lift, cook fun dishes, and do photography. I'm also getting into being a plant dad!</a:t>
            </a:r>
          </a:p>
          <a:p>
            <a:r>
              <a:rPr lang="en-US" sz="900" b="1" dirty="0"/>
              <a:t>Why did you choose Hopkins: </a:t>
            </a:r>
            <a:r>
              <a:rPr lang="en-US" sz="900" i="0" dirty="0">
                <a:effectLst/>
              </a:rPr>
              <a:t>I'm one of the pediatrics/anesthesiology residents (with the goal of practicing pediatric critical care medicine and pediatric anesthesiology) and selected Hopkins because I knew that this is where I would feel most at home. Both departments independently have incredible educational opportunities, abundant resources, and a heavy focus on critical care independently. Additionally, more specific to my own relatively rare interest, it is one of ~3 hospitals in the country where there is an abundant volume of trainees, faculty, and mentors who have their feet in both PICU/peds and anesthesia. Even relatively large children's hospitals typically only have ~1-2 of these dual-trained type individuals, so it's exceedingly rare to be at an institution like Hopkins where we are so supported and culturally accepted. I have loved all of my co-</a:t>
            </a:r>
            <a:r>
              <a:rPr lang="en-US" sz="900" i="0" dirty="0" err="1">
                <a:effectLst/>
              </a:rPr>
              <a:t>ressies</a:t>
            </a:r>
            <a:r>
              <a:rPr lang="en-US" sz="900" i="0" dirty="0">
                <a:effectLst/>
              </a:rPr>
              <a:t>, seniors, and faculty and am so thankful to be here! It is so awesome to be at a place where I just feel at home both because my co-residents feel like family and because the program supports my training interests/goals with open arms.</a:t>
            </a:r>
          </a:p>
          <a:p>
            <a:r>
              <a:rPr lang="en-US" sz="900" b="1" dirty="0"/>
              <a:t>What excites you most about living in Baltimore? </a:t>
            </a:r>
            <a:r>
              <a:rPr lang="en-US" sz="900" i="0" dirty="0">
                <a:effectLst/>
              </a:rPr>
              <a:t>A vibrant urban culture where all hobbies are uplifted (great bars, art scene, running scene, food, rec sports, etc.)!</a:t>
            </a:r>
          </a:p>
          <a:p>
            <a:pPr algn="ctr"/>
            <a:r>
              <a:rPr lang="en-US" sz="1000" i="1" dirty="0">
                <a:effectLst/>
              </a:rPr>
              <a:t>He</a:t>
            </a:r>
            <a:r>
              <a:rPr lang="en-US" sz="1000" i="1" dirty="0"/>
              <a:t>/Him</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98" r="5598"/>
          <a:stretch/>
        </p:blipFill>
        <p:spPr>
          <a:xfrm>
            <a:off x="1503986" y="701193"/>
            <a:ext cx="1475150" cy="1587412"/>
          </a:xfrm>
          <a:prstGeom prst="rect">
            <a:avLst/>
          </a:prstGeom>
          <a:ln>
            <a:solidFill>
              <a:schemeClr val="tx1"/>
            </a:solidFill>
          </a:ln>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210" r="6210"/>
          <a:stretch/>
        </p:blipFill>
        <p:spPr>
          <a:xfrm>
            <a:off x="4327702" y="629099"/>
            <a:ext cx="1319492" cy="1394636"/>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3014" b="3014"/>
          <a:stretch/>
        </p:blipFill>
        <p:spPr>
          <a:xfrm>
            <a:off x="7009063" y="728044"/>
            <a:ext cx="1475150" cy="1324690"/>
          </a:xfrm>
          <a:prstGeom prst="rect">
            <a:avLst/>
          </a:prstGeom>
          <a:ln>
            <a:solidFill>
              <a:schemeClr val="tx1"/>
            </a:solidFill>
          </a:ln>
        </p:spPr>
      </p:pic>
      <p:pic>
        <p:nvPicPr>
          <p:cNvPr id="9" name="Picture 8">
            <a:extLst>
              <a:ext uri="{FF2B5EF4-FFF2-40B4-BE49-F238E27FC236}">
                <a16:creationId xmlns:a16="http://schemas.microsoft.com/office/drawing/2014/main" id="{D33EBB1C-5DC1-458C-8984-CE3D4F92FD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28" r="2928"/>
          <a:stretch/>
        </p:blipFill>
        <p:spPr>
          <a:xfrm>
            <a:off x="9517421" y="701193"/>
            <a:ext cx="1475150" cy="1501452"/>
          </a:xfrm>
          <a:prstGeom prst="rect">
            <a:avLst/>
          </a:prstGeom>
          <a:ln>
            <a:solidFill>
              <a:schemeClr val="tx1"/>
            </a:solidFill>
          </a:ln>
        </p:spPr>
      </p:pic>
      <p:sp>
        <p:nvSpPr>
          <p:cNvPr id="12" name="TextBox 11">
            <a:extLst>
              <a:ext uri="{FF2B5EF4-FFF2-40B4-BE49-F238E27FC236}">
                <a16:creationId xmlns:a16="http://schemas.microsoft.com/office/drawing/2014/main" id="{400C54A2-93B4-4F50-9BCB-D8DE99018D81}"/>
              </a:ext>
            </a:extLst>
          </p:cNvPr>
          <p:cNvSpPr txBox="1"/>
          <p:nvPr/>
        </p:nvSpPr>
        <p:spPr>
          <a:xfrm>
            <a:off x="9226296" y="2423790"/>
            <a:ext cx="2057400" cy="3323987"/>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i="0" dirty="0">
                <a:effectLst/>
              </a:rPr>
              <a:t>Peachtree City, GA</a:t>
            </a:r>
          </a:p>
          <a:p>
            <a:r>
              <a:rPr lang="en-US" sz="1000" b="1" dirty="0"/>
              <a:t>Medical School</a:t>
            </a:r>
            <a:r>
              <a:rPr lang="en-US" sz="1000" dirty="0"/>
              <a:t>: </a:t>
            </a:r>
            <a:r>
              <a:rPr lang="en-US" sz="1000" i="0" dirty="0">
                <a:effectLst/>
              </a:rPr>
              <a:t>Drexel University College of Medicine</a:t>
            </a:r>
          </a:p>
          <a:p>
            <a:r>
              <a:rPr lang="en-US" sz="1000" b="1" dirty="0"/>
              <a:t>For Fun I: </a:t>
            </a:r>
            <a:r>
              <a:rPr lang="en-US" sz="1000" i="0" dirty="0">
                <a:effectLst/>
              </a:rPr>
              <a:t>Spend time with my wife and daughter, cook, try new restaurants, obsess over college football</a:t>
            </a:r>
          </a:p>
          <a:p>
            <a:r>
              <a:rPr lang="en-US" sz="1000" b="1" dirty="0"/>
              <a:t>Why did you choose Hopkins?</a:t>
            </a:r>
            <a:r>
              <a:rPr lang="en-US" sz="1000" dirty="0"/>
              <a:t>: </a:t>
            </a:r>
            <a:r>
              <a:rPr lang="en-US" sz="1000" i="0" dirty="0">
                <a:effectLst/>
              </a:rPr>
              <a:t>As someone who is interested in pursuing sub-specialty training, Hopkins was the ideal program for both exposure to high patient volume and acuity and unmatched opportunities for academic involvement.</a:t>
            </a:r>
          </a:p>
          <a:p>
            <a:r>
              <a:rPr lang="en-US" sz="1000" b="1" dirty="0"/>
              <a:t>What excites you most about living in Baltimore? </a:t>
            </a:r>
            <a:r>
              <a:rPr lang="en-US" sz="1000" i="0" dirty="0">
                <a:effectLst/>
              </a:rPr>
              <a:t>All the amenities of a living in a city but with less of the traffic and crowding that comes with some bigger cities.</a:t>
            </a:r>
          </a:p>
          <a:p>
            <a:pPr algn="ctr"/>
            <a:r>
              <a:rPr lang="en-US" sz="1000" i="1" dirty="0"/>
              <a:t>He/Him</a:t>
            </a:r>
          </a:p>
        </p:txBody>
      </p:sp>
    </p:spTree>
    <p:extLst>
      <p:ext uri="{BB962C8B-B14F-4D97-AF65-F5344CB8AC3E}">
        <p14:creationId xmlns:p14="http://schemas.microsoft.com/office/powerpoint/2010/main" val="2885731646"/>
      </p:ext>
    </p:extLst>
  </p:cSld>
  <p:clrMapOvr>
    <a:masterClrMapping/>
  </p:clrMapOvr>
</p:sld>
</file>

<file path=ppt/theme/theme1.xml><?xml version="1.0" encoding="utf-8"?>
<a:theme xmlns:a="http://schemas.openxmlformats.org/drawingml/2006/main" name="1_Badg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6" ma:contentTypeDescription="Create a new document." ma:contentTypeScope="" ma:versionID="52a680d2ab2d2171f5e4b8ba86d1450b">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e4f6f2bccbdef42e2061d93861fb1f20"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8D2921-D0DE-4110-9348-517594BB7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00ef8-d7b3-42cb-927b-0d158527bfd1"/>
    <ds:schemaRef ds:uri="c1a29f26-6802-4e40-bc7e-3c6136645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1CA740-76D9-4BCD-BFAC-87A8D0580E26}">
  <ds:schemaRefs>
    <ds:schemaRef ds:uri="http://schemas.microsoft.com/sharepoint/v3/contenttype/forms"/>
  </ds:schemaRefs>
</ds:datastoreItem>
</file>

<file path=customXml/itemProps3.xml><?xml version="1.0" encoding="utf-8"?>
<ds:datastoreItem xmlns:ds="http://schemas.openxmlformats.org/officeDocument/2006/customXml" ds:itemID="{24D3C0D2-0C52-47A9-B2DA-585832AF53A5}">
  <ds:schemaRef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c1a29f26-6802-4e40-bc7e-3c6136645cbe"/>
    <ds:schemaRef ds:uri="31700ef8-d7b3-42cb-927b-0d158527bfd1"/>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21630</TotalTime>
  <Words>6321</Words>
  <Application>Microsoft Office PowerPoint</Application>
  <PresentationFormat>Widescreen</PresentationFormat>
  <Paragraphs>276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Gill Sans MT</vt:lpstr>
      <vt:lpstr>Impact</vt:lpstr>
      <vt:lpstr>1_Badge</vt:lpstr>
      <vt:lpstr>Intern Class 2024-2025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  2019-2020</dc:title>
  <dc:creator>Carly Hyde</dc:creator>
  <cp:lastModifiedBy>Cozumel Pruette</cp:lastModifiedBy>
  <cp:revision>216</cp:revision>
  <dcterms:created xsi:type="dcterms:W3CDTF">2019-09-18T14:27:48Z</dcterms:created>
  <dcterms:modified xsi:type="dcterms:W3CDTF">2024-09-06T18:41:23Z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0x0101003BBBD3D1D480C44F8BEAE65D6CFC0AAB</vt:lpwstr>
  </property>
</Properties>
</file>