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Gill Sans Bold" panose="020B0604020202020204" charset="0"/>
      <p:regular r:id="rId29"/>
    </p:embeddedFont>
    <p:embeddedFont>
      <p:font typeface="Gill Sans Light" panose="020B0604020202020204" charset="0"/>
      <p:regular r:id="rId30"/>
    </p:embeddedFont>
    <p:embeddedFont>
      <p:font typeface="Glacial Indifference" panose="020B0604020202020204" charset="0"/>
      <p:regular r:id="rId31"/>
    </p:embeddedFont>
    <p:embeddedFont>
      <p:font typeface="Glacial Indifference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Jones" initials="JJ" lastIdx="6" clrIdx="0">
    <p:extLst>
      <p:ext uri="{19B8F6BF-5375-455C-9EA6-DF929625EA0E}">
        <p15:presenceInfo xmlns:p15="http://schemas.microsoft.com/office/powerpoint/2012/main" userId="S::jjone243@jh.edu::2493d91a-e5c3-4271-841e-302e9f136f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2"/>
    <a:srgbClr val="009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22" autoAdjust="0"/>
  </p:normalViewPr>
  <p:slideViewPr>
    <p:cSldViewPr>
      <p:cViewPr varScale="1">
        <p:scale>
          <a:sx n="39" d="100"/>
          <a:sy n="39" d="100"/>
        </p:scale>
        <p:origin x="88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livejohnshopkins.sharepoint.com/sites/inside-privacy-office/SitePages/about-hipaa/Index.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nam02.safelinks.protection.outlook.com/?url=https%3A%2F%2Flms14.learnshare.com%2Fdashboard%2Fdash.home.aspx%3FZ%3Dqvk4NeDSzHa4o1qLC27KGHrlPP9RCSmnzADaEvgkftwctpSkONp5%252fCh2HVGk8H7i&amp;data=05%7C02%7Cbschere1%40jhmi.edu%7C60e48770ae0e442bb69d08dced77ad01%7C9fa4f438b1e6473b803f86f8aedf0dec%7C0%7C0%7C638646345470600345%7CUnknown%7CTWFpbGZsb3d8eyJWIjoiMC4wLjAwMDAiLCJQIjoiV2luMzIiLCJBTiI6Ik1haWwiLCJXVCI6Mn0%3D%7C0%7C%7C%7C&amp;sdata=F2NJz57yKP5TQCFUFsSqv9gcS4aTdLNfBDEf1w6COSY%3D&amp;reserved=0" TargetMode="External"/><Relationship Id="rId2" Type="http://schemas.openxmlformats.org/officeDocument/2006/relationships/hyperlink" Target="https://www.hopkinsmedicine.org/institutional-review-board/training-requirements/compliance-training" TargetMode="External"/><Relationship Id="rId1" Type="http://schemas.openxmlformats.org/officeDocument/2006/relationships/slideLayout" Target="../slideLayouts/slideLayout7.xml"/><Relationship Id="rId5" Type="http://schemas.openxmlformats.org/officeDocument/2006/relationships/hyperlink" Target="https://nam02.safelinks.protection.outlook.com/?url=https%3A%2F%2Flms14.learnshare.com%2Fdashboard%2Fdash.home.aspx%3FZ%3DypQS3%252bqjPocg3dBetVApakbLlNXvND3AsCI1z4zfp6B%252fhr3UxGq7ub5QR3HS38lc&amp;data=05%7C02%7Cbschere1%40jhmi.edu%7C60e48770ae0e442bb69d08dced77ad01%7C9fa4f438b1e6473b803f86f8aedf0dec%7C0%7C0%7C638646345470639034%7CUnknown%7CTWFpbGZsb3d8eyJWIjoiMC4wLjAwMDAiLCJQIjoiV2luMzIiLCJBTiI6Ik1haWwiLCJXVCI6Mn0%3D%7C0%7C%7C%7C&amp;sdata=4Q6Vyi5PPWpaJL%2F0NgTRPNh7Gl25gJvnHUDg5N7jS84%3D&amp;reserved=0" TargetMode="External"/><Relationship Id="rId4" Type="http://schemas.openxmlformats.org/officeDocument/2006/relationships/hyperlink" Target="https://nam02.safelinks.protection.outlook.com/?url=https%3A%2F%2Flms14.learnshare.com%2Fdashboard%2Fdash.home.aspx%3FZ%3Dvb8G476y2fOFjdVXkRVL%252f6%252bqhBi1qmVkIUPX30C46DhmyGDh%252fwmWUkExirhR5mcD&amp;data=05%7C02%7Cbschere1%40jhmi.edu%7C60e48770ae0e442bb69d08dced77ad01%7C9fa4f438b1e6473b803f86f8aedf0dec%7C0%7C0%7C638646345470624338%7CUnknown%7CTWFpbGZsb3d8eyJWIjoiMC4wLjAwMDAiLCJQIjoiV2luMzIiLCJBTiI6Ik1haWwiLCJXVCI6Mn0%3D%7C0%7C%7C%7C&amp;sdata=T9uVLlV7jBUQK7PGRDMWyBqh9SNCaorVd%2FgFqodxAaU%3D&amp;reserved=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hyperlink" Target="https://www.hopkinsmedicine.org/institutional-review-board/guidelines-policies/guidelines/study-team-member-only-change-in-research-frequently-asked-questions"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jhmi.co1.qualtrics.com/jfe/form/SV_eGbJ1cbenceOVQa" TargetMode="External"/><Relationship Id="rId5" Type="http://schemas.openxmlformats.org/officeDocument/2006/relationships/hyperlink" Target="mailto:jhmeirb@jhmi.edu" TargetMode="External"/><Relationship Id="rId4" Type="http://schemas.openxmlformats.org/officeDocument/2006/relationships/hyperlink" Target="tel:410-502-209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e-irb.jhmi.edu" TargetMode="External"/><Relationship Id="rId7"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2.sv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2000250" y="-2148902"/>
            <a:ext cx="11125200" cy="13449300"/>
            <a:chOff x="0" y="0"/>
            <a:chExt cx="2587296" cy="3127792"/>
          </a:xfrm>
        </p:grpSpPr>
        <p:sp>
          <p:nvSpPr>
            <p:cNvPr id="3" name="Freeform 3"/>
            <p:cNvSpPr/>
            <p:nvPr/>
          </p:nvSpPr>
          <p:spPr>
            <a:xfrm>
              <a:off x="0" y="0"/>
              <a:ext cx="2587296" cy="3127792"/>
            </a:xfrm>
            <a:custGeom>
              <a:avLst/>
              <a:gdLst/>
              <a:ahLst/>
              <a:cxnLst/>
              <a:rect l="l" t="t" r="r" b="b"/>
              <a:pathLst>
                <a:path w="2587296" h="3127792">
                  <a:moveTo>
                    <a:pt x="0" y="0"/>
                  </a:moveTo>
                  <a:lnTo>
                    <a:pt x="2587296" y="0"/>
                  </a:lnTo>
                  <a:lnTo>
                    <a:pt x="2587296" y="3127792"/>
                  </a:lnTo>
                  <a:lnTo>
                    <a:pt x="0" y="3127792"/>
                  </a:lnTo>
                  <a:close/>
                </a:path>
              </a:pathLst>
            </a:custGeom>
            <a:solidFill>
              <a:srgbClr val="0072CE"/>
            </a:solidFill>
          </p:spPr>
        </p:sp>
      </p:grpSp>
      <p:grpSp>
        <p:nvGrpSpPr>
          <p:cNvPr id="4" name="Group 4"/>
          <p:cNvGrpSpPr/>
          <p:nvPr/>
        </p:nvGrpSpPr>
        <p:grpSpPr>
          <a:xfrm>
            <a:off x="-533400" y="8267699"/>
            <a:ext cx="19316699" cy="2590800"/>
            <a:chOff x="0" y="0"/>
            <a:chExt cx="4492325" cy="602521"/>
          </a:xfrm>
        </p:grpSpPr>
        <p:sp>
          <p:nvSpPr>
            <p:cNvPr id="5" name="Freeform 5"/>
            <p:cNvSpPr/>
            <p:nvPr/>
          </p:nvSpPr>
          <p:spPr>
            <a:xfrm>
              <a:off x="0" y="0"/>
              <a:ext cx="4492325" cy="602521"/>
            </a:xfrm>
            <a:custGeom>
              <a:avLst/>
              <a:gdLst/>
              <a:ahLst/>
              <a:cxnLst/>
              <a:rect l="l" t="t" r="r" b="b"/>
              <a:pathLst>
                <a:path w="4492325" h="602521">
                  <a:moveTo>
                    <a:pt x="0" y="0"/>
                  </a:moveTo>
                  <a:lnTo>
                    <a:pt x="4492325" y="0"/>
                  </a:lnTo>
                  <a:lnTo>
                    <a:pt x="4492325" y="602521"/>
                  </a:lnTo>
                  <a:lnTo>
                    <a:pt x="0" y="602521"/>
                  </a:lnTo>
                  <a:close/>
                </a:path>
              </a:pathLst>
            </a:custGeom>
            <a:solidFill>
              <a:srgbClr val="F1C400">
                <a:alpha val="83922"/>
              </a:srgbClr>
            </a:solidFill>
          </p:spPr>
        </p:sp>
      </p:grpSp>
      <p:sp>
        <p:nvSpPr>
          <p:cNvPr id="6" name="Freeform 6"/>
          <p:cNvSpPr/>
          <p:nvPr/>
        </p:nvSpPr>
        <p:spPr>
          <a:xfrm>
            <a:off x="851548" y="4267011"/>
            <a:ext cx="7315200" cy="3950208"/>
          </a:xfrm>
          <a:custGeom>
            <a:avLst/>
            <a:gdLst/>
            <a:ahLst/>
            <a:cxnLst/>
            <a:rect l="l" t="t" r="r" b="b"/>
            <a:pathLst>
              <a:path w="7315200" h="3950208">
                <a:moveTo>
                  <a:pt x="0" y="0"/>
                </a:moveTo>
                <a:lnTo>
                  <a:pt x="7315200" y="0"/>
                </a:lnTo>
                <a:lnTo>
                  <a:pt x="7315200" y="3950208"/>
                </a:lnTo>
                <a:lnTo>
                  <a:pt x="0" y="39502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5619228" y="8527663"/>
            <a:ext cx="6590158" cy="1461273"/>
          </a:xfrm>
          <a:custGeom>
            <a:avLst/>
            <a:gdLst/>
            <a:ahLst/>
            <a:cxnLst/>
            <a:rect l="l" t="t" r="r" b="b"/>
            <a:pathLst>
              <a:path w="6590158" h="1461273">
                <a:moveTo>
                  <a:pt x="0" y="0"/>
                </a:moveTo>
                <a:lnTo>
                  <a:pt x="6590158" y="0"/>
                </a:lnTo>
                <a:lnTo>
                  <a:pt x="6590158" y="1461274"/>
                </a:lnTo>
                <a:lnTo>
                  <a:pt x="0" y="1461274"/>
                </a:lnTo>
                <a:lnTo>
                  <a:pt x="0" y="0"/>
                </a:lnTo>
                <a:close/>
              </a:path>
            </a:pathLst>
          </a:custGeom>
          <a:blipFill>
            <a:blip r:embed="rId4"/>
            <a:stretch>
              <a:fillRect/>
            </a:stretch>
          </a:blipFill>
        </p:spPr>
      </p:sp>
      <p:sp>
        <p:nvSpPr>
          <p:cNvPr id="8" name="TextBox 8"/>
          <p:cNvSpPr txBox="1"/>
          <p:nvPr/>
        </p:nvSpPr>
        <p:spPr>
          <a:xfrm>
            <a:off x="381000" y="1982625"/>
            <a:ext cx="17565876" cy="1826942"/>
          </a:xfrm>
          <a:prstGeom prst="rect">
            <a:avLst/>
          </a:prstGeom>
        </p:spPr>
        <p:txBody>
          <a:bodyPr lIns="0" tIns="0" rIns="0" bIns="0" rtlCol="0" anchor="t">
            <a:spAutoFit/>
          </a:bodyPr>
          <a:lstStyle/>
          <a:p>
            <a:pPr algn="l">
              <a:lnSpc>
                <a:spcPts val="12539"/>
              </a:lnSpc>
            </a:pPr>
            <a:r>
              <a:rPr lang="en-US" sz="10999" b="1">
                <a:solidFill>
                  <a:srgbClr val="F1C400"/>
                </a:solidFill>
                <a:latin typeface="Gill Sans Bold"/>
                <a:ea typeface="Gill Sans Bold"/>
                <a:cs typeface="Gill Sans Bold"/>
                <a:sym typeface="Gill Sans Bold"/>
              </a:rPr>
              <a:t>Study Team Member Only </a:t>
            </a:r>
          </a:p>
        </p:txBody>
      </p:sp>
      <p:sp>
        <p:nvSpPr>
          <p:cNvPr id="9" name="TextBox 9"/>
          <p:cNvSpPr txBox="1"/>
          <p:nvPr/>
        </p:nvSpPr>
        <p:spPr>
          <a:xfrm>
            <a:off x="9633437" y="3896341"/>
            <a:ext cx="8115300" cy="3642456"/>
          </a:xfrm>
          <a:prstGeom prst="rect">
            <a:avLst/>
          </a:prstGeom>
        </p:spPr>
        <p:txBody>
          <a:bodyPr lIns="0" tIns="0" rIns="0" bIns="0" rtlCol="0" anchor="t">
            <a:spAutoFit/>
          </a:bodyPr>
          <a:lstStyle/>
          <a:p>
            <a:pPr algn="r">
              <a:lnSpc>
                <a:spcPts val="13424"/>
              </a:lnSpc>
            </a:pPr>
            <a:r>
              <a:rPr lang="en-US" sz="11775" b="1">
                <a:solidFill>
                  <a:srgbClr val="F1C400"/>
                </a:solidFill>
                <a:latin typeface="Gill Sans Bold"/>
                <a:ea typeface="Gill Sans Bold"/>
                <a:cs typeface="Gill Sans Bold"/>
                <a:sym typeface="Gill Sans Bold"/>
              </a:rPr>
              <a:t>Change in Research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395647" y="475810"/>
            <a:ext cx="17402902" cy="9332092"/>
            <a:chOff x="0" y="0"/>
            <a:chExt cx="2782044" cy="1491837"/>
          </a:xfrm>
        </p:grpSpPr>
        <p:sp>
          <p:nvSpPr>
            <p:cNvPr id="3" name="Freeform 3"/>
            <p:cNvSpPr/>
            <p:nvPr/>
          </p:nvSpPr>
          <p:spPr>
            <a:xfrm>
              <a:off x="0" y="0"/>
              <a:ext cx="2782044" cy="1491837"/>
            </a:xfrm>
            <a:custGeom>
              <a:avLst/>
              <a:gdLst/>
              <a:ahLst/>
              <a:cxnLst/>
              <a:rect l="l" t="t" r="r" b="b"/>
              <a:pathLst>
                <a:path w="2782044" h="1491837">
                  <a:moveTo>
                    <a:pt x="0" y="0"/>
                  </a:moveTo>
                  <a:lnTo>
                    <a:pt x="2782044" y="0"/>
                  </a:lnTo>
                  <a:lnTo>
                    <a:pt x="2782044" y="1491837"/>
                  </a:lnTo>
                  <a:lnTo>
                    <a:pt x="0" y="1491837"/>
                  </a:lnTo>
                  <a:close/>
                </a:path>
              </a:pathLst>
            </a:custGeom>
            <a:solidFill>
              <a:srgbClr val="F1C400"/>
            </a:solidFill>
          </p:spPr>
        </p:sp>
      </p:grpSp>
      <p:sp>
        <p:nvSpPr>
          <p:cNvPr id="4" name="Freeform 4"/>
          <p:cNvSpPr/>
          <p:nvPr/>
        </p:nvSpPr>
        <p:spPr>
          <a:xfrm>
            <a:off x="8062856" y="6059716"/>
            <a:ext cx="9241323" cy="2816619"/>
          </a:xfrm>
          <a:custGeom>
            <a:avLst/>
            <a:gdLst/>
            <a:ahLst/>
            <a:cxnLst/>
            <a:rect l="l" t="t" r="r" b="b"/>
            <a:pathLst>
              <a:path w="10776025" h="3614319">
                <a:moveTo>
                  <a:pt x="0" y="0"/>
                </a:moveTo>
                <a:lnTo>
                  <a:pt x="10776025" y="0"/>
                </a:lnTo>
                <a:lnTo>
                  <a:pt x="10776025" y="3614319"/>
                </a:lnTo>
                <a:lnTo>
                  <a:pt x="0" y="3614319"/>
                </a:lnTo>
                <a:lnTo>
                  <a:pt x="0" y="0"/>
                </a:lnTo>
                <a:close/>
              </a:path>
            </a:pathLst>
          </a:custGeom>
          <a:blipFill>
            <a:blip r:embed="rId2"/>
            <a:stretch>
              <a:fillRect/>
            </a:stretch>
          </a:blipFill>
        </p:spPr>
      </p:sp>
      <p:sp>
        <p:nvSpPr>
          <p:cNvPr id="5" name="TextBox 5"/>
          <p:cNvSpPr txBox="1"/>
          <p:nvPr/>
        </p:nvSpPr>
        <p:spPr>
          <a:xfrm>
            <a:off x="259993" y="1489999"/>
            <a:ext cx="7536390" cy="1728836"/>
          </a:xfrm>
          <a:prstGeom prst="rect">
            <a:avLst/>
          </a:prstGeom>
        </p:spPr>
        <p:txBody>
          <a:bodyPr lIns="0" tIns="0" rIns="0" bIns="0" rtlCol="0" anchor="t">
            <a:spAutoFit/>
          </a:bodyPr>
          <a:lstStyle/>
          <a:p>
            <a:pPr algn="ctr">
              <a:lnSpc>
                <a:spcPts val="10063"/>
              </a:lnSpc>
            </a:pPr>
            <a:r>
              <a:rPr lang="en-US" sz="13417" b="1">
                <a:solidFill>
                  <a:srgbClr val="002D72"/>
                </a:solidFill>
                <a:latin typeface="Gill Sans Bold"/>
                <a:ea typeface="Gill Sans Bold"/>
                <a:cs typeface="Gill Sans Bold"/>
                <a:sym typeface="Gill Sans Bold"/>
              </a:rPr>
              <a:t>Step 4:</a:t>
            </a:r>
          </a:p>
        </p:txBody>
      </p:sp>
      <p:sp>
        <p:nvSpPr>
          <p:cNvPr id="6" name="TextBox 6"/>
          <p:cNvSpPr txBox="1"/>
          <p:nvPr/>
        </p:nvSpPr>
        <p:spPr>
          <a:xfrm>
            <a:off x="2225564" y="3733185"/>
            <a:ext cx="13743068" cy="1203233"/>
          </a:xfrm>
          <a:prstGeom prst="rect">
            <a:avLst/>
          </a:prstGeom>
        </p:spPr>
        <p:txBody>
          <a:bodyPr lIns="0" tIns="0" rIns="0" bIns="0" rtlCol="0" anchor="t">
            <a:spAutoFit/>
          </a:bodyPr>
          <a:lstStyle/>
          <a:p>
            <a:pPr algn="l">
              <a:lnSpc>
                <a:spcPts val="3118"/>
              </a:lnSpc>
            </a:pPr>
            <a:r>
              <a:rPr lang="en-US" sz="3118" spc="31">
                <a:solidFill>
                  <a:srgbClr val="002D72"/>
                </a:solidFill>
                <a:latin typeface="Glacial Indifference"/>
                <a:ea typeface="Glacial Indifference"/>
                <a:cs typeface="Glacial Indifference"/>
                <a:sym typeface="Glacial Indifference"/>
              </a:rPr>
              <a:t>Select the circled “x” to the right of the study team member’s information. You will be presented with a dialog asking you to confirm the deletion. Select “OK”.</a:t>
            </a:r>
          </a:p>
          <a:p>
            <a:pPr marL="0" lvl="0" indent="0" algn="l">
              <a:lnSpc>
                <a:spcPts val="3118"/>
              </a:lnSpc>
            </a:pPr>
            <a:endParaRPr lang="en-US" sz="3118" spc="31">
              <a:solidFill>
                <a:srgbClr val="002D72"/>
              </a:solidFill>
              <a:latin typeface="Glacial Indifference"/>
              <a:ea typeface="Glacial Indifference"/>
              <a:cs typeface="Glacial Indifference"/>
              <a:sym typeface="Glacial Indifference"/>
            </a:endParaRPr>
          </a:p>
        </p:txBody>
      </p:sp>
      <p:sp>
        <p:nvSpPr>
          <p:cNvPr id="7" name="TextBox 7"/>
          <p:cNvSpPr txBox="1"/>
          <p:nvPr/>
        </p:nvSpPr>
        <p:spPr>
          <a:xfrm>
            <a:off x="7328803" y="1788243"/>
            <a:ext cx="8641782" cy="1428750"/>
          </a:xfrm>
          <a:prstGeom prst="rect">
            <a:avLst/>
          </a:prstGeom>
        </p:spPr>
        <p:txBody>
          <a:bodyPr lIns="0" tIns="0" rIns="0" bIns="0" rtlCol="0" anchor="t">
            <a:spAutoFit/>
          </a:bodyPr>
          <a:lstStyle/>
          <a:p>
            <a:pPr algn="ctr">
              <a:lnSpc>
                <a:spcPts val="5696"/>
              </a:lnSpc>
              <a:spcBef>
                <a:spcPct val="0"/>
              </a:spcBef>
            </a:pPr>
            <a:r>
              <a:rPr lang="en-US" sz="4747" b="1">
                <a:solidFill>
                  <a:srgbClr val="002D72"/>
                </a:solidFill>
                <a:latin typeface="Glacial Indifference Bold"/>
                <a:ea typeface="Glacial Indifference Bold"/>
                <a:cs typeface="Glacial Indifference Bold"/>
                <a:sym typeface="Glacial Indifference Bold"/>
              </a:rPr>
              <a:t>Section 1: Removing/Deleting a Study Team Member</a:t>
            </a:r>
          </a:p>
        </p:txBody>
      </p:sp>
      <p:pic>
        <p:nvPicPr>
          <p:cNvPr id="10" name="Picture 9">
            <a:extLst>
              <a:ext uri="{FF2B5EF4-FFF2-40B4-BE49-F238E27FC236}">
                <a16:creationId xmlns:a16="http://schemas.microsoft.com/office/drawing/2014/main" id="{4D0476A5-DB3B-4FB2-8D0E-B600CA863C9C}"/>
              </a:ext>
            </a:extLst>
          </p:cNvPr>
          <p:cNvPicPr>
            <a:picLocks noChangeAspect="1"/>
          </p:cNvPicPr>
          <p:nvPr/>
        </p:nvPicPr>
        <p:blipFill rotWithShape="1">
          <a:blip r:embed="rId3"/>
          <a:srcRect l="50134"/>
          <a:stretch/>
        </p:blipFill>
        <p:spPr>
          <a:xfrm>
            <a:off x="1056761" y="5350583"/>
            <a:ext cx="6511726" cy="3878903"/>
          </a:xfrm>
          <a:prstGeom prst="rect">
            <a:avLst/>
          </a:prstGeom>
        </p:spPr>
      </p:pic>
      <p:sp>
        <p:nvSpPr>
          <p:cNvPr id="13" name="Oval 12">
            <a:extLst>
              <a:ext uri="{FF2B5EF4-FFF2-40B4-BE49-F238E27FC236}">
                <a16:creationId xmlns:a16="http://schemas.microsoft.com/office/drawing/2014/main" id="{68AC7BF3-C880-491B-828F-72DF030FA0A9}"/>
              </a:ext>
            </a:extLst>
          </p:cNvPr>
          <p:cNvSpPr/>
          <p:nvPr/>
        </p:nvSpPr>
        <p:spPr>
          <a:xfrm>
            <a:off x="6816955" y="8174308"/>
            <a:ext cx="914400" cy="914400"/>
          </a:xfrm>
          <a:prstGeom prst="ellipse">
            <a:avLst/>
          </a:prstGeom>
          <a:noFill/>
          <a:ln w="76200">
            <a:solidFill>
              <a:srgbClr val="009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C400"/>
        </a:solidFill>
        <a:effectLst/>
      </p:bgPr>
    </p:bg>
    <p:spTree>
      <p:nvGrpSpPr>
        <p:cNvPr id="1" name=""/>
        <p:cNvGrpSpPr/>
        <p:nvPr/>
      </p:nvGrpSpPr>
      <p:grpSpPr>
        <a:xfrm>
          <a:off x="0" y="0"/>
          <a:ext cx="0" cy="0"/>
          <a:chOff x="0" y="0"/>
          <a:chExt cx="0" cy="0"/>
        </a:xfrm>
      </p:grpSpPr>
      <p:grpSp>
        <p:nvGrpSpPr>
          <p:cNvPr id="2" name="Group 2"/>
          <p:cNvGrpSpPr/>
          <p:nvPr/>
        </p:nvGrpSpPr>
        <p:grpSpPr>
          <a:xfrm>
            <a:off x="350429" y="769728"/>
            <a:ext cx="17677730" cy="9053798"/>
            <a:chOff x="0" y="0"/>
            <a:chExt cx="3008949" cy="1541059"/>
          </a:xfrm>
        </p:grpSpPr>
        <p:sp>
          <p:nvSpPr>
            <p:cNvPr id="3" name="Freeform 3"/>
            <p:cNvSpPr/>
            <p:nvPr/>
          </p:nvSpPr>
          <p:spPr>
            <a:xfrm>
              <a:off x="0" y="0"/>
              <a:ext cx="3008949" cy="1541059"/>
            </a:xfrm>
            <a:custGeom>
              <a:avLst/>
              <a:gdLst/>
              <a:ahLst/>
              <a:cxnLst/>
              <a:rect l="l" t="t" r="r" b="b"/>
              <a:pathLst>
                <a:path w="3008949" h="1541059">
                  <a:moveTo>
                    <a:pt x="0" y="0"/>
                  </a:moveTo>
                  <a:lnTo>
                    <a:pt x="3008949" y="0"/>
                  </a:lnTo>
                  <a:lnTo>
                    <a:pt x="3008949" y="1541059"/>
                  </a:lnTo>
                  <a:lnTo>
                    <a:pt x="0" y="1541059"/>
                  </a:lnTo>
                  <a:close/>
                </a:path>
              </a:pathLst>
            </a:custGeom>
            <a:solidFill>
              <a:srgbClr val="29438C"/>
            </a:solidFill>
          </p:spPr>
        </p:sp>
      </p:grpSp>
      <p:sp>
        <p:nvSpPr>
          <p:cNvPr id="4" name="Freeform 4"/>
          <p:cNvSpPr/>
          <p:nvPr/>
        </p:nvSpPr>
        <p:spPr>
          <a:xfrm>
            <a:off x="6555765" y="3175234"/>
            <a:ext cx="11322204" cy="5420505"/>
          </a:xfrm>
          <a:custGeom>
            <a:avLst/>
            <a:gdLst/>
            <a:ahLst/>
            <a:cxnLst/>
            <a:rect l="l" t="t" r="r" b="b"/>
            <a:pathLst>
              <a:path w="11322204" h="5420505">
                <a:moveTo>
                  <a:pt x="0" y="0"/>
                </a:moveTo>
                <a:lnTo>
                  <a:pt x="11322204" y="0"/>
                </a:lnTo>
                <a:lnTo>
                  <a:pt x="11322204" y="5420505"/>
                </a:lnTo>
                <a:lnTo>
                  <a:pt x="0" y="5420505"/>
                </a:lnTo>
                <a:lnTo>
                  <a:pt x="0" y="0"/>
                </a:lnTo>
                <a:close/>
              </a:path>
            </a:pathLst>
          </a:custGeom>
          <a:blipFill>
            <a:blip r:embed="rId2"/>
            <a:stretch>
              <a:fillRect/>
            </a:stretch>
          </a:blipFill>
        </p:spPr>
      </p:sp>
      <p:sp>
        <p:nvSpPr>
          <p:cNvPr id="5" name="TextBox 5"/>
          <p:cNvSpPr txBox="1"/>
          <p:nvPr/>
        </p:nvSpPr>
        <p:spPr>
          <a:xfrm>
            <a:off x="1028700" y="1323975"/>
            <a:ext cx="7223572" cy="1658882"/>
          </a:xfrm>
          <a:prstGeom prst="rect">
            <a:avLst/>
          </a:prstGeom>
        </p:spPr>
        <p:txBody>
          <a:bodyPr lIns="0" tIns="0" rIns="0" bIns="0" rtlCol="0" anchor="t">
            <a:spAutoFit/>
          </a:bodyPr>
          <a:lstStyle/>
          <a:p>
            <a:pPr algn="ctr">
              <a:lnSpc>
                <a:spcPts val="9645"/>
              </a:lnSpc>
            </a:pPr>
            <a:r>
              <a:rPr lang="en-US" sz="12860" b="1">
                <a:solidFill>
                  <a:srgbClr val="F1C400"/>
                </a:solidFill>
                <a:latin typeface="Gill Sans Bold"/>
                <a:ea typeface="Gill Sans Bold"/>
                <a:cs typeface="Gill Sans Bold"/>
                <a:sym typeface="Gill Sans Bold"/>
              </a:rPr>
              <a:t>Step 5:</a:t>
            </a:r>
          </a:p>
        </p:txBody>
      </p:sp>
      <p:sp>
        <p:nvSpPr>
          <p:cNvPr id="6" name="TextBox 6"/>
          <p:cNvSpPr txBox="1"/>
          <p:nvPr/>
        </p:nvSpPr>
        <p:spPr>
          <a:xfrm>
            <a:off x="621679" y="3165709"/>
            <a:ext cx="5934086" cy="5575361"/>
          </a:xfrm>
          <a:prstGeom prst="rect">
            <a:avLst/>
          </a:prstGeom>
        </p:spPr>
        <p:txBody>
          <a:bodyPr lIns="0" tIns="0" rIns="0" bIns="0" rtlCol="0" anchor="t">
            <a:spAutoFit/>
          </a:bodyPr>
          <a:lstStyle/>
          <a:p>
            <a:pPr algn="l">
              <a:lnSpc>
                <a:spcPts val="3710"/>
              </a:lnSpc>
            </a:pPr>
            <a:r>
              <a:rPr lang="en-US" sz="3118" spc="31">
                <a:solidFill>
                  <a:srgbClr val="F1C400"/>
                </a:solidFill>
                <a:latin typeface="Glacial Indifference"/>
                <a:ea typeface="Glacial Indifference"/>
                <a:cs typeface="Glacial Indifference"/>
                <a:sym typeface="Glacial Indifference"/>
              </a:rPr>
              <a:t>Section 2 of the STMO CIR lists all the study team members and the dates when they completed their required training. </a:t>
            </a:r>
          </a:p>
          <a:p>
            <a:pPr algn="l">
              <a:lnSpc>
                <a:spcPts val="3710"/>
              </a:lnSpc>
            </a:pPr>
            <a:r>
              <a:rPr lang="en-US" sz="3118" spc="31">
                <a:solidFill>
                  <a:srgbClr val="F1C400"/>
                </a:solidFill>
                <a:latin typeface="Glacial Indifference"/>
                <a:ea typeface="Glacial Indifference"/>
                <a:cs typeface="Glacial Indifference"/>
                <a:sym typeface="Glacial Indifference"/>
              </a:rPr>
              <a:t>If training dates do not meet the requirements for any study team member added, an error will occur on validation preventing submission of the STMO CIR.  </a:t>
            </a:r>
          </a:p>
          <a:p>
            <a:pPr algn="l">
              <a:lnSpc>
                <a:spcPts val="3710"/>
              </a:lnSpc>
            </a:pPr>
            <a:r>
              <a:rPr lang="en-US" sz="3118" spc="31">
                <a:solidFill>
                  <a:srgbClr val="F1C400"/>
                </a:solidFill>
                <a:latin typeface="Glacial Indifference"/>
                <a:ea typeface="Glacial Indifference"/>
                <a:cs typeface="Glacial Indifference"/>
                <a:sym typeface="Glacial Indifference"/>
              </a:rPr>
              <a:t>Select “Continue” to proceed to the next page of the form.  </a:t>
            </a:r>
          </a:p>
          <a:p>
            <a:pPr marL="0" lvl="0" indent="0" algn="l">
              <a:lnSpc>
                <a:spcPts val="3118"/>
              </a:lnSpc>
            </a:pPr>
            <a:endParaRPr lang="en-US" sz="3118" spc="31">
              <a:solidFill>
                <a:srgbClr val="F1C400"/>
              </a:solidFill>
              <a:latin typeface="Glacial Indifference"/>
              <a:ea typeface="Glacial Indifference"/>
              <a:cs typeface="Glacial Indifference"/>
              <a:sym typeface="Glacial Indifference"/>
            </a:endParaRPr>
          </a:p>
        </p:txBody>
      </p:sp>
      <p:sp>
        <p:nvSpPr>
          <p:cNvPr id="7" name="TextBox 7"/>
          <p:cNvSpPr txBox="1"/>
          <p:nvPr/>
        </p:nvSpPr>
        <p:spPr>
          <a:xfrm>
            <a:off x="7625406" y="1292734"/>
            <a:ext cx="8511457" cy="1428750"/>
          </a:xfrm>
          <a:prstGeom prst="rect">
            <a:avLst/>
          </a:prstGeom>
        </p:spPr>
        <p:txBody>
          <a:bodyPr lIns="0" tIns="0" rIns="0" bIns="0" rtlCol="0" anchor="t">
            <a:spAutoFit/>
          </a:bodyPr>
          <a:lstStyle/>
          <a:p>
            <a:pPr algn="ctr">
              <a:lnSpc>
                <a:spcPts val="5696"/>
              </a:lnSpc>
              <a:spcBef>
                <a:spcPct val="0"/>
              </a:spcBef>
            </a:pPr>
            <a:r>
              <a:rPr lang="en-US" sz="4747" b="1">
                <a:solidFill>
                  <a:srgbClr val="F1C400"/>
                </a:solidFill>
                <a:latin typeface="Glacial Indifference Bold"/>
                <a:ea typeface="Glacial Indifference Bold"/>
                <a:cs typeface="Glacial Indifference Bold"/>
                <a:sym typeface="Glacial Indifference Bold"/>
              </a:rPr>
              <a:t>Section 2: Study Team Compliance Training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685800" y="-1295400"/>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81C3FE">
                <a:alpha val="92941"/>
              </a:srgbClr>
            </a:solidFill>
          </p:spPr>
        </p:sp>
      </p:grpSp>
      <p:sp>
        <p:nvSpPr>
          <p:cNvPr id="4" name="TextBox 4"/>
          <p:cNvSpPr txBox="1"/>
          <p:nvPr/>
        </p:nvSpPr>
        <p:spPr>
          <a:xfrm>
            <a:off x="1028700" y="726032"/>
            <a:ext cx="7064513" cy="2023428"/>
          </a:xfrm>
          <a:prstGeom prst="rect">
            <a:avLst/>
          </a:prstGeom>
        </p:spPr>
        <p:txBody>
          <a:bodyPr lIns="0" tIns="0" rIns="0" bIns="0" rtlCol="0" anchor="t">
            <a:spAutoFit/>
          </a:bodyPr>
          <a:lstStyle/>
          <a:p>
            <a:pPr algn="l">
              <a:lnSpc>
                <a:spcPts val="13285"/>
              </a:lnSpc>
            </a:pPr>
            <a:r>
              <a:rPr lang="en-US" sz="13285" b="1">
                <a:solidFill>
                  <a:srgbClr val="002D72"/>
                </a:solidFill>
                <a:latin typeface="Gill Sans Bold"/>
                <a:ea typeface="Gill Sans Bold"/>
                <a:cs typeface="Gill Sans Bold"/>
                <a:sym typeface="Gill Sans Bold"/>
              </a:rPr>
              <a:t>Step 6: </a:t>
            </a:r>
          </a:p>
        </p:txBody>
      </p:sp>
      <p:grpSp>
        <p:nvGrpSpPr>
          <p:cNvPr id="5" name="Group 5"/>
          <p:cNvGrpSpPr/>
          <p:nvPr/>
        </p:nvGrpSpPr>
        <p:grpSpPr>
          <a:xfrm rot="-482310">
            <a:off x="-161326" y="-127671"/>
            <a:ext cx="3295385" cy="1002470"/>
            <a:chOff x="0" y="0"/>
            <a:chExt cx="4393847" cy="1336627"/>
          </a:xfrm>
        </p:grpSpPr>
        <p:grpSp>
          <p:nvGrpSpPr>
            <p:cNvPr id="6" name="Group 6"/>
            <p:cNvGrpSpPr/>
            <p:nvPr/>
          </p:nvGrpSpPr>
          <p:grpSpPr>
            <a:xfrm>
              <a:off x="4048113" y="990893"/>
              <a:ext cx="345734" cy="34573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nvGrpSpPr>
            <p:cNvPr id="8" name="Group 8"/>
            <p:cNvGrpSpPr/>
            <p:nvPr/>
          </p:nvGrpSpPr>
          <p:grpSpPr>
            <a:xfrm>
              <a:off x="2235901" y="172867"/>
              <a:ext cx="345734" cy="34573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10" name="Group 10"/>
            <p:cNvGrpSpPr/>
            <p:nvPr/>
          </p:nvGrpSpPr>
          <p:grpSpPr>
            <a:xfrm>
              <a:off x="2327002" y="818026"/>
              <a:ext cx="345734" cy="3457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9B77"/>
              </a:solidFill>
            </p:spPr>
          </p:sp>
        </p:grpSp>
        <p:grpSp>
          <p:nvGrpSpPr>
            <p:cNvPr id="12" name="Group 12"/>
            <p:cNvGrpSpPr/>
            <p:nvPr/>
          </p:nvGrpSpPr>
          <p:grpSpPr>
            <a:xfrm>
              <a:off x="1334093" y="518601"/>
              <a:ext cx="345734" cy="34573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14" name="Group 14"/>
            <p:cNvGrpSpPr/>
            <p:nvPr/>
          </p:nvGrpSpPr>
          <p:grpSpPr>
            <a:xfrm>
              <a:off x="0" y="0"/>
              <a:ext cx="345734" cy="3457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sp>
        <p:nvSpPr>
          <p:cNvPr id="17" name="Freeform 17"/>
          <p:cNvSpPr/>
          <p:nvPr/>
        </p:nvSpPr>
        <p:spPr>
          <a:xfrm rot="-1626422">
            <a:off x="14412470" y="-79712"/>
            <a:ext cx="3121723" cy="3463770"/>
          </a:xfrm>
          <a:custGeom>
            <a:avLst/>
            <a:gdLst/>
            <a:ahLst/>
            <a:cxnLst/>
            <a:rect l="l" t="t" r="r" b="b"/>
            <a:pathLst>
              <a:path w="3121723" h="3463770">
                <a:moveTo>
                  <a:pt x="0" y="0"/>
                </a:moveTo>
                <a:lnTo>
                  <a:pt x="3121723" y="0"/>
                </a:lnTo>
                <a:lnTo>
                  <a:pt x="3121723" y="3463771"/>
                </a:lnTo>
                <a:lnTo>
                  <a:pt x="0" y="3463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8"/>
          <p:cNvSpPr txBox="1"/>
          <p:nvPr/>
        </p:nvSpPr>
        <p:spPr>
          <a:xfrm>
            <a:off x="352717" y="3364773"/>
            <a:ext cx="6497908" cy="6670930"/>
          </a:xfrm>
          <a:prstGeom prst="rect">
            <a:avLst/>
          </a:prstGeom>
        </p:spPr>
        <p:txBody>
          <a:bodyPr lIns="0" tIns="0" rIns="0" bIns="0" rtlCol="0" anchor="t">
            <a:spAutoFit/>
          </a:bodyPr>
          <a:lstStyle/>
          <a:p>
            <a:pPr algn="l">
              <a:lnSpc>
                <a:spcPts val="3118"/>
              </a:lnSpc>
            </a:pPr>
            <a:r>
              <a:rPr lang="en-US" sz="3118" spc="31">
                <a:solidFill>
                  <a:srgbClr val="002D72"/>
                </a:solidFill>
                <a:latin typeface="Glacial Indifference"/>
                <a:ea typeface="Glacial Indifference"/>
                <a:cs typeface="Glacial Indifference"/>
                <a:sym typeface="Glacial Indifference"/>
              </a:rPr>
              <a:t>This page displays a summary of the changes being made in the STMO CIR, which changes pass validation, and which do not for any reason. Changes that do not pass validation will prevent the STMO CIR from being submitted. See </a:t>
            </a:r>
            <a:r>
              <a:rPr lang="en-US" sz="3118" strike="noStrike" spc="31">
                <a:solidFill>
                  <a:srgbClr val="002D72"/>
                </a:solidFill>
                <a:latin typeface="Glacial Indifference"/>
                <a:ea typeface="Glacial Indifference"/>
                <a:cs typeface="Glacial Indifference"/>
                <a:sym typeface="Glacial Indifference"/>
              </a:rPr>
              <a:t>“Error Message” slides for more information on the types of errors you may receive.</a:t>
            </a:r>
          </a:p>
          <a:p>
            <a:pPr algn="l">
              <a:lnSpc>
                <a:spcPts val="3118"/>
              </a:lnSpc>
            </a:pPr>
            <a:r>
              <a:rPr lang="en-US" sz="3118" spc="31">
                <a:solidFill>
                  <a:srgbClr val="002D72"/>
                </a:solidFill>
                <a:latin typeface="Glacial Indifference"/>
                <a:ea typeface="Glacial Indifference"/>
                <a:cs typeface="Glacial Indifference"/>
                <a:sym typeface="Glacial Indifference"/>
              </a:rPr>
              <a:t>If new study team members are being added via the STMO CIR, they must first agree to participate before the STMO CIR can be submitted. See step 7 to learn how to agree to participate. </a:t>
            </a:r>
          </a:p>
          <a:p>
            <a:pPr marL="0" lvl="0" indent="0" algn="l">
              <a:lnSpc>
                <a:spcPts val="3118"/>
              </a:lnSpc>
            </a:pPr>
            <a:endParaRPr lang="en-US" sz="3118" spc="31">
              <a:solidFill>
                <a:srgbClr val="002D72"/>
              </a:solidFill>
              <a:latin typeface="Glacial Indifference"/>
              <a:ea typeface="Glacial Indifference"/>
              <a:cs typeface="Glacial Indifference"/>
              <a:sym typeface="Glacial Indifference"/>
            </a:endParaRPr>
          </a:p>
        </p:txBody>
      </p:sp>
      <p:sp>
        <p:nvSpPr>
          <p:cNvPr id="19" name="TextBox 19"/>
          <p:cNvSpPr txBox="1"/>
          <p:nvPr/>
        </p:nvSpPr>
        <p:spPr>
          <a:xfrm>
            <a:off x="352717" y="2392272"/>
            <a:ext cx="7922277" cy="714375"/>
          </a:xfrm>
          <a:prstGeom prst="rect">
            <a:avLst/>
          </a:prstGeom>
        </p:spPr>
        <p:txBody>
          <a:bodyPr lIns="0" tIns="0" rIns="0" bIns="0" rtlCol="0" anchor="t">
            <a:spAutoFit/>
          </a:bodyPr>
          <a:lstStyle/>
          <a:p>
            <a:pPr algn="ctr">
              <a:lnSpc>
                <a:spcPts val="5696"/>
              </a:lnSpc>
              <a:spcBef>
                <a:spcPct val="0"/>
              </a:spcBef>
            </a:pPr>
            <a:r>
              <a:rPr lang="en-US" sz="4747" b="1">
                <a:solidFill>
                  <a:srgbClr val="002D72"/>
                </a:solidFill>
                <a:latin typeface="Glacial Indifference Bold"/>
                <a:ea typeface="Glacial Indifference Bold"/>
                <a:cs typeface="Glacial Indifference Bold"/>
                <a:sym typeface="Glacial Indifference Bold"/>
              </a:rPr>
              <a:t>Section 3: Validation Page</a:t>
            </a:r>
          </a:p>
        </p:txBody>
      </p:sp>
      <p:pic>
        <p:nvPicPr>
          <p:cNvPr id="21" name="Picture 20">
            <a:extLst>
              <a:ext uri="{FF2B5EF4-FFF2-40B4-BE49-F238E27FC236}">
                <a16:creationId xmlns:a16="http://schemas.microsoft.com/office/drawing/2014/main" id="{870C592A-32E5-4E50-AD5F-F8A2D6536ECC}"/>
              </a:ext>
            </a:extLst>
          </p:cNvPr>
          <p:cNvPicPr>
            <a:picLocks noChangeAspect="1"/>
          </p:cNvPicPr>
          <p:nvPr/>
        </p:nvPicPr>
        <p:blipFill rotWithShape="1">
          <a:blip r:embed="rId4">
            <a:extLst>
              <a:ext uri="{28A0092B-C50C-407E-A947-70E740481C1C}">
                <a14:useLocalDpi xmlns:a14="http://schemas.microsoft.com/office/drawing/2010/main" val="0"/>
              </a:ext>
            </a:extLst>
          </a:blip>
          <a:srcRect b="54278"/>
          <a:stretch/>
        </p:blipFill>
        <p:spPr>
          <a:xfrm>
            <a:off x="6930128" y="4071883"/>
            <a:ext cx="11254413" cy="38337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15730475" y="-180872"/>
            <a:ext cx="2748982" cy="274898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2CE"/>
            </a:solidFill>
          </p:spPr>
        </p:sp>
        <p:sp>
          <p:nvSpPr>
            <p:cNvPr id="4" name="TextBox 4"/>
            <p:cNvSpPr txBox="1"/>
            <p:nvPr/>
          </p:nvSpPr>
          <p:spPr>
            <a:xfrm>
              <a:off x="76200" y="76200"/>
              <a:ext cx="660400" cy="660400"/>
            </a:xfrm>
            <a:prstGeom prst="rect">
              <a:avLst/>
            </a:prstGeom>
          </p:spPr>
          <p:txBody>
            <a:bodyPr lIns="50800" tIns="50800" rIns="50800" bIns="50800" rtlCol="0" anchor="ctr"/>
            <a:lstStyle/>
            <a:p>
              <a:pPr algn="ctr">
                <a:lnSpc>
                  <a:spcPts val="2696"/>
                </a:lnSpc>
              </a:pPr>
              <a:endParaRPr/>
            </a:p>
          </p:txBody>
        </p:sp>
      </p:grpSp>
      <p:grpSp>
        <p:nvGrpSpPr>
          <p:cNvPr id="5" name="Group 5"/>
          <p:cNvGrpSpPr/>
          <p:nvPr/>
        </p:nvGrpSpPr>
        <p:grpSpPr>
          <a:xfrm>
            <a:off x="1028700" y="802611"/>
            <a:ext cx="16230600" cy="9141490"/>
            <a:chOff x="0" y="0"/>
            <a:chExt cx="2799778" cy="1542352"/>
          </a:xfrm>
        </p:grpSpPr>
        <p:sp>
          <p:nvSpPr>
            <p:cNvPr id="6" name="Freeform 6"/>
            <p:cNvSpPr/>
            <p:nvPr/>
          </p:nvSpPr>
          <p:spPr>
            <a:xfrm>
              <a:off x="0" y="0"/>
              <a:ext cx="2799778" cy="1542352"/>
            </a:xfrm>
            <a:custGeom>
              <a:avLst/>
              <a:gdLst/>
              <a:ahLst/>
              <a:cxnLst/>
              <a:rect l="l" t="t" r="r" b="b"/>
              <a:pathLst>
                <a:path w="2799778" h="1542352">
                  <a:moveTo>
                    <a:pt x="0" y="0"/>
                  </a:moveTo>
                  <a:lnTo>
                    <a:pt x="2799778" y="0"/>
                  </a:lnTo>
                  <a:lnTo>
                    <a:pt x="2799778" y="1542352"/>
                  </a:lnTo>
                  <a:lnTo>
                    <a:pt x="0" y="1542352"/>
                  </a:lnTo>
                  <a:close/>
                </a:path>
              </a:pathLst>
            </a:custGeom>
            <a:solidFill>
              <a:srgbClr val="F1C400"/>
            </a:solidFill>
          </p:spPr>
        </p:sp>
      </p:grpSp>
      <p:sp>
        <p:nvSpPr>
          <p:cNvPr id="7" name="AutoShape 7"/>
          <p:cNvSpPr/>
          <p:nvPr/>
        </p:nvSpPr>
        <p:spPr>
          <a:xfrm flipV="1">
            <a:off x="9144000" y="2653634"/>
            <a:ext cx="0" cy="6185910"/>
          </a:xfrm>
          <a:prstGeom prst="line">
            <a:avLst/>
          </a:prstGeom>
          <a:ln w="38100" cap="flat">
            <a:solidFill>
              <a:srgbClr val="0072CE"/>
            </a:solidFill>
            <a:prstDash val="solid"/>
            <a:headEnd type="none" w="sm" len="sm"/>
            <a:tailEnd type="none" w="sm" len="sm"/>
          </a:ln>
        </p:spPr>
      </p:sp>
      <p:grpSp>
        <p:nvGrpSpPr>
          <p:cNvPr id="8" name="Group 8"/>
          <p:cNvGrpSpPr/>
          <p:nvPr/>
        </p:nvGrpSpPr>
        <p:grpSpPr>
          <a:xfrm rot="-625701">
            <a:off x="13886359" y="1063476"/>
            <a:ext cx="1298718" cy="1160865"/>
            <a:chOff x="0" y="0"/>
            <a:chExt cx="1731624" cy="1547819"/>
          </a:xfrm>
        </p:grpSpPr>
        <p:grpSp>
          <p:nvGrpSpPr>
            <p:cNvPr id="9" name="Group 9"/>
            <p:cNvGrpSpPr/>
            <p:nvPr/>
          </p:nvGrpSpPr>
          <p:grpSpPr>
            <a:xfrm>
              <a:off x="0" y="397257"/>
              <a:ext cx="458096" cy="458096"/>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11" name="Group 11"/>
            <p:cNvGrpSpPr/>
            <p:nvPr/>
          </p:nvGrpSpPr>
          <p:grpSpPr>
            <a:xfrm>
              <a:off x="937110" y="0"/>
              <a:ext cx="794513" cy="79451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2CE"/>
              </a:solidFill>
            </p:spPr>
          </p:sp>
        </p:grpSp>
        <p:grpSp>
          <p:nvGrpSpPr>
            <p:cNvPr id="13" name="Group 13"/>
            <p:cNvGrpSpPr/>
            <p:nvPr/>
          </p:nvGrpSpPr>
          <p:grpSpPr>
            <a:xfrm>
              <a:off x="601511" y="1150726"/>
              <a:ext cx="397093" cy="39709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sp>
        <p:nvSpPr>
          <p:cNvPr id="15" name="Freeform 15"/>
          <p:cNvSpPr/>
          <p:nvPr/>
        </p:nvSpPr>
        <p:spPr>
          <a:xfrm>
            <a:off x="6224708" y="2568110"/>
            <a:ext cx="2542783" cy="6356958"/>
          </a:xfrm>
          <a:custGeom>
            <a:avLst/>
            <a:gdLst/>
            <a:ahLst/>
            <a:cxnLst/>
            <a:rect l="l" t="t" r="r" b="b"/>
            <a:pathLst>
              <a:path w="2542783" h="6356958">
                <a:moveTo>
                  <a:pt x="0" y="0"/>
                </a:moveTo>
                <a:lnTo>
                  <a:pt x="2542783" y="0"/>
                </a:lnTo>
                <a:lnTo>
                  <a:pt x="2542783" y="6356958"/>
                </a:lnTo>
                <a:lnTo>
                  <a:pt x="0" y="6356958"/>
                </a:lnTo>
                <a:lnTo>
                  <a:pt x="0" y="0"/>
                </a:lnTo>
                <a:close/>
              </a:path>
            </a:pathLst>
          </a:custGeom>
          <a:blipFill>
            <a:blip r:embed="rId2"/>
            <a:stretch>
              <a:fillRect/>
            </a:stretch>
          </a:blipFill>
          <a:ln w="38100" cap="sq">
            <a:solidFill>
              <a:srgbClr val="000000"/>
            </a:solidFill>
            <a:prstDash val="solid"/>
            <a:miter/>
          </a:ln>
        </p:spPr>
      </p:sp>
      <p:sp>
        <p:nvSpPr>
          <p:cNvPr id="16" name="Freeform 16"/>
          <p:cNvSpPr/>
          <p:nvPr/>
        </p:nvSpPr>
        <p:spPr>
          <a:xfrm>
            <a:off x="14203138" y="2568110"/>
            <a:ext cx="2542783" cy="6356958"/>
          </a:xfrm>
          <a:custGeom>
            <a:avLst/>
            <a:gdLst/>
            <a:ahLst/>
            <a:cxnLst/>
            <a:rect l="l" t="t" r="r" b="b"/>
            <a:pathLst>
              <a:path w="2542783" h="6356958">
                <a:moveTo>
                  <a:pt x="0" y="0"/>
                </a:moveTo>
                <a:lnTo>
                  <a:pt x="2542783" y="0"/>
                </a:lnTo>
                <a:lnTo>
                  <a:pt x="2542783" y="6356958"/>
                </a:lnTo>
                <a:lnTo>
                  <a:pt x="0" y="6356958"/>
                </a:lnTo>
                <a:lnTo>
                  <a:pt x="0" y="0"/>
                </a:lnTo>
                <a:close/>
              </a:path>
            </a:pathLst>
          </a:custGeom>
          <a:blipFill>
            <a:blip r:embed="rId3"/>
            <a:stretch>
              <a:fillRect/>
            </a:stretch>
          </a:blipFill>
          <a:ln w="38100" cap="sq">
            <a:solidFill>
              <a:srgbClr val="000000"/>
            </a:solidFill>
            <a:prstDash val="solid"/>
            <a:miter/>
          </a:ln>
        </p:spPr>
      </p:sp>
      <p:grpSp>
        <p:nvGrpSpPr>
          <p:cNvPr id="17" name="Group 17"/>
          <p:cNvGrpSpPr/>
          <p:nvPr/>
        </p:nvGrpSpPr>
        <p:grpSpPr>
          <a:xfrm>
            <a:off x="14096823" y="7916139"/>
            <a:ext cx="2860010" cy="1113269"/>
            <a:chOff x="0" y="0"/>
            <a:chExt cx="753254" cy="312294"/>
          </a:xfrm>
        </p:grpSpPr>
        <p:sp>
          <p:nvSpPr>
            <p:cNvPr id="18" name="Freeform 18"/>
            <p:cNvSpPr/>
            <p:nvPr/>
          </p:nvSpPr>
          <p:spPr>
            <a:xfrm>
              <a:off x="0" y="0"/>
              <a:ext cx="753254" cy="312294"/>
            </a:xfrm>
            <a:custGeom>
              <a:avLst/>
              <a:gdLst/>
              <a:ahLst/>
              <a:cxnLst/>
              <a:rect l="l" t="t" r="r" b="b"/>
              <a:pathLst>
                <a:path w="753254" h="312294">
                  <a:moveTo>
                    <a:pt x="0" y="0"/>
                  </a:moveTo>
                  <a:lnTo>
                    <a:pt x="753254" y="0"/>
                  </a:lnTo>
                  <a:lnTo>
                    <a:pt x="753254" y="312294"/>
                  </a:lnTo>
                  <a:lnTo>
                    <a:pt x="0" y="312294"/>
                  </a:lnTo>
                  <a:close/>
                </a:path>
              </a:pathLst>
            </a:custGeom>
            <a:solidFill>
              <a:srgbClr val="000000">
                <a:alpha val="0"/>
              </a:srgbClr>
            </a:solidFill>
            <a:ln w="219075" cap="sq">
              <a:solidFill>
                <a:srgbClr val="009B77"/>
              </a:solidFill>
              <a:prstDash val="solid"/>
              <a:miter/>
            </a:ln>
          </p:spPr>
        </p:sp>
        <p:sp>
          <p:nvSpPr>
            <p:cNvPr id="19" name="TextBox 19"/>
            <p:cNvSpPr txBox="1"/>
            <p:nvPr/>
          </p:nvSpPr>
          <p:spPr>
            <a:xfrm>
              <a:off x="0" y="0"/>
              <a:ext cx="753254" cy="312294"/>
            </a:xfrm>
            <a:prstGeom prst="rect">
              <a:avLst/>
            </a:prstGeom>
          </p:spPr>
          <p:txBody>
            <a:bodyPr lIns="50800" tIns="50800" rIns="50800" bIns="50800" rtlCol="0" anchor="ctr"/>
            <a:lstStyle/>
            <a:p>
              <a:pPr algn="ctr">
                <a:lnSpc>
                  <a:spcPts val="2696"/>
                </a:lnSpc>
              </a:pPr>
              <a:endParaRPr/>
            </a:p>
          </p:txBody>
        </p:sp>
      </p:grpSp>
      <p:sp>
        <p:nvSpPr>
          <p:cNvPr id="20" name="TextBox 20"/>
          <p:cNvSpPr txBox="1"/>
          <p:nvPr/>
        </p:nvSpPr>
        <p:spPr>
          <a:xfrm>
            <a:off x="1353369" y="713367"/>
            <a:ext cx="6313887" cy="2113016"/>
          </a:xfrm>
          <a:prstGeom prst="rect">
            <a:avLst/>
          </a:prstGeom>
        </p:spPr>
        <p:txBody>
          <a:bodyPr lIns="0" tIns="0" rIns="0" bIns="0" rtlCol="0" anchor="t">
            <a:spAutoFit/>
          </a:bodyPr>
          <a:lstStyle/>
          <a:p>
            <a:pPr algn="l">
              <a:lnSpc>
                <a:spcPts val="13815"/>
              </a:lnSpc>
            </a:pPr>
            <a:r>
              <a:rPr lang="en-US" sz="13815" b="1">
                <a:solidFill>
                  <a:srgbClr val="002D72"/>
                </a:solidFill>
                <a:latin typeface="Gill Sans Bold"/>
                <a:ea typeface="Gill Sans Bold"/>
                <a:cs typeface="Gill Sans Bold"/>
                <a:sym typeface="Gill Sans Bold"/>
              </a:rPr>
              <a:t>Step 7: </a:t>
            </a:r>
          </a:p>
        </p:txBody>
      </p:sp>
      <p:sp>
        <p:nvSpPr>
          <p:cNvPr id="21" name="TextBox 21"/>
          <p:cNvSpPr txBox="1"/>
          <p:nvPr/>
        </p:nvSpPr>
        <p:spPr>
          <a:xfrm>
            <a:off x="7241214" y="1495614"/>
            <a:ext cx="6293555" cy="634248"/>
          </a:xfrm>
          <a:prstGeom prst="rect">
            <a:avLst/>
          </a:prstGeom>
        </p:spPr>
        <p:txBody>
          <a:bodyPr lIns="0" tIns="0" rIns="0" bIns="0" rtlCol="0" anchor="t">
            <a:spAutoFit/>
          </a:bodyPr>
          <a:lstStyle/>
          <a:p>
            <a:pPr marL="0" lvl="0" indent="0" algn="l">
              <a:lnSpc>
                <a:spcPts val="4718"/>
              </a:lnSpc>
            </a:pPr>
            <a:r>
              <a:rPr lang="en-US" sz="4718" b="1" spc="47">
                <a:solidFill>
                  <a:srgbClr val="002D72"/>
                </a:solidFill>
                <a:latin typeface="Glacial Indifference Bold"/>
                <a:ea typeface="Glacial Indifference Bold"/>
                <a:cs typeface="Glacial Indifference Bold"/>
                <a:sym typeface="Glacial Indifference Bold"/>
              </a:rPr>
              <a:t>Agree to Participate</a:t>
            </a:r>
          </a:p>
        </p:txBody>
      </p:sp>
      <p:sp>
        <p:nvSpPr>
          <p:cNvPr id="22" name="TextBox 22"/>
          <p:cNvSpPr txBox="1"/>
          <p:nvPr/>
        </p:nvSpPr>
        <p:spPr>
          <a:xfrm>
            <a:off x="1200176" y="3394475"/>
            <a:ext cx="4349178" cy="6670930"/>
          </a:xfrm>
          <a:prstGeom prst="rect">
            <a:avLst/>
          </a:prstGeom>
        </p:spPr>
        <p:txBody>
          <a:bodyPr lIns="0" tIns="0" rIns="0" bIns="0" rtlCol="0" anchor="t">
            <a:spAutoFit/>
          </a:bodyPr>
          <a:lstStyle/>
          <a:p>
            <a:pPr algn="l">
              <a:lnSpc>
                <a:spcPts val="3118"/>
              </a:lnSpc>
            </a:pPr>
            <a:r>
              <a:rPr lang="en-US" sz="3118" spc="31">
                <a:solidFill>
                  <a:srgbClr val="002D72"/>
                </a:solidFill>
                <a:latin typeface="Glacial Indifference"/>
                <a:ea typeface="Glacial Indifference"/>
                <a:cs typeface="Glacial Indifference"/>
                <a:sym typeface="Glacial Indifference"/>
              </a:rPr>
              <a:t>PI Selects “Request Study</a:t>
            </a:r>
          </a:p>
          <a:p>
            <a:pPr algn="l">
              <a:lnSpc>
                <a:spcPts val="3118"/>
              </a:lnSpc>
            </a:pPr>
            <a:r>
              <a:rPr lang="en-US" sz="3118" spc="31">
                <a:solidFill>
                  <a:srgbClr val="002D72"/>
                </a:solidFill>
                <a:latin typeface="Glacial Indifference"/>
                <a:ea typeface="Glacial Indifference"/>
                <a:cs typeface="Glacial Indifference"/>
                <a:sym typeface="Glacial Indifference"/>
              </a:rPr>
              <a:t>Team Participation” from the Current Activities section.</a:t>
            </a:r>
          </a:p>
          <a:p>
            <a:pPr algn="l">
              <a:lnSpc>
                <a:spcPts val="3118"/>
              </a:lnSpc>
            </a:pPr>
            <a:endParaRPr lang="en-US" sz="3118" spc="31">
              <a:solidFill>
                <a:srgbClr val="002D72"/>
              </a:solidFill>
              <a:latin typeface="Glacial Indifference"/>
              <a:ea typeface="Glacial Indifference"/>
              <a:cs typeface="Glacial Indifference"/>
              <a:sym typeface="Glacial Indifference"/>
            </a:endParaRPr>
          </a:p>
          <a:p>
            <a:pPr algn="l">
              <a:lnSpc>
                <a:spcPts val="3118"/>
              </a:lnSpc>
            </a:pPr>
            <a:r>
              <a:rPr lang="en-US" sz="3118" spc="31">
                <a:solidFill>
                  <a:srgbClr val="002D72"/>
                </a:solidFill>
                <a:latin typeface="Glacial Indifference"/>
                <a:ea typeface="Glacial Indifference"/>
                <a:cs typeface="Glacial Indifference"/>
                <a:sym typeface="Glacial Indifference"/>
              </a:rPr>
              <a:t>•This opens the Request Study Team Participation Window.</a:t>
            </a:r>
          </a:p>
          <a:p>
            <a:pPr algn="l">
              <a:lnSpc>
                <a:spcPts val="3118"/>
              </a:lnSpc>
            </a:pPr>
            <a:endParaRPr lang="en-US" sz="3118" spc="31">
              <a:solidFill>
                <a:srgbClr val="002D72"/>
              </a:solidFill>
              <a:latin typeface="Glacial Indifference"/>
              <a:ea typeface="Glacial Indifference"/>
              <a:cs typeface="Glacial Indifference"/>
              <a:sym typeface="Glacial Indifference"/>
            </a:endParaRPr>
          </a:p>
          <a:p>
            <a:pPr algn="l">
              <a:lnSpc>
                <a:spcPts val="3118"/>
              </a:lnSpc>
            </a:pPr>
            <a:r>
              <a:rPr lang="en-US" sz="3118" spc="31">
                <a:solidFill>
                  <a:srgbClr val="002D72"/>
                </a:solidFill>
                <a:latin typeface="Glacial Indifference"/>
                <a:ea typeface="Glacial Indifference"/>
                <a:cs typeface="Glacial Indifference"/>
                <a:sym typeface="Glacial Indifference"/>
              </a:rPr>
              <a:t>•PI will Click OK to send a courtesy email to everyone on the study team. </a:t>
            </a:r>
          </a:p>
          <a:p>
            <a:pPr algn="l">
              <a:lnSpc>
                <a:spcPts val="3118"/>
              </a:lnSpc>
            </a:pPr>
            <a:endParaRPr lang="en-US" sz="3118" spc="31">
              <a:solidFill>
                <a:srgbClr val="002D72"/>
              </a:solidFill>
              <a:latin typeface="Glacial Indifference"/>
              <a:ea typeface="Glacial Indifference"/>
              <a:cs typeface="Glacial Indifference"/>
              <a:sym typeface="Glacial Indifference"/>
            </a:endParaRPr>
          </a:p>
          <a:p>
            <a:pPr algn="l">
              <a:lnSpc>
                <a:spcPts val="3118"/>
              </a:lnSpc>
            </a:pPr>
            <a:endParaRPr lang="en-US" sz="3118" spc="31">
              <a:solidFill>
                <a:srgbClr val="002D72"/>
              </a:solidFill>
              <a:latin typeface="Glacial Indifference"/>
              <a:ea typeface="Glacial Indifference"/>
              <a:cs typeface="Glacial Indifference"/>
              <a:sym typeface="Glacial Indifference"/>
            </a:endParaRPr>
          </a:p>
          <a:p>
            <a:pPr marL="0" lvl="0" indent="0" algn="l">
              <a:lnSpc>
                <a:spcPts val="3118"/>
              </a:lnSpc>
            </a:pPr>
            <a:endParaRPr lang="en-US" sz="3118" spc="31">
              <a:solidFill>
                <a:srgbClr val="002D72"/>
              </a:solidFill>
              <a:latin typeface="Glacial Indifference"/>
              <a:ea typeface="Glacial Indifference"/>
              <a:cs typeface="Glacial Indifference"/>
              <a:sym typeface="Glacial Indifference"/>
            </a:endParaRPr>
          </a:p>
        </p:txBody>
      </p:sp>
      <p:sp>
        <p:nvSpPr>
          <p:cNvPr id="23" name="TextBox 23"/>
          <p:cNvSpPr txBox="1"/>
          <p:nvPr/>
        </p:nvSpPr>
        <p:spPr>
          <a:xfrm>
            <a:off x="9442845" y="3105302"/>
            <a:ext cx="4349178" cy="5108731"/>
          </a:xfrm>
          <a:prstGeom prst="rect">
            <a:avLst/>
          </a:prstGeom>
        </p:spPr>
        <p:txBody>
          <a:bodyPr lIns="0" tIns="0" rIns="0" bIns="0" rtlCol="0" anchor="t">
            <a:spAutoFit/>
          </a:bodyPr>
          <a:lstStyle/>
          <a:p>
            <a:pPr algn="l">
              <a:lnSpc>
                <a:spcPts val="3118"/>
              </a:lnSpc>
            </a:pPr>
            <a:endParaRPr/>
          </a:p>
          <a:p>
            <a:pPr algn="l">
              <a:lnSpc>
                <a:spcPts val="3118"/>
              </a:lnSpc>
            </a:pPr>
            <a:endParaRPr/>
          </a:p>
          <a:p>
            <a:pPr algn="l">
              <a:lnSpc>
                <a:spcPts val="3118"/>
              </a:lnSpc>
            </a:pPr>
            <a:r>
              <a:rPr lang="en-US" sz="3118" spc="31">
                <a:solidFill>
                  <a:srgbClr val="002D72"/>
                </a:solidFill>
                <a:latin typeface="Glacial Indifference"/>
                <a:ea typeface="Glacial Indifference"/>
                <a:cs typeface="Glacial Indifference"/>
                <a:sym typeface="Glacial Indifference"/>
              </a:rPr>
              <a:t>•Study team members who where added should select the “Agree to Participate” activity from the Current Activities section of the left navigation bar.</a:t>
            </a:r>
          </a:p>
          <a:p>
            <a:pPr algn="l">
              <a:lnSpc>
                <a:spcPts val="3118"/>
              </a:lnSpc>
            </a:pPr>
            <a:endParaRPr lang="en-US" sz="3118" spc="31">
              <a:solidFill>
                <a:srgbClr val="002D72"/>
              </a:solidFill>
              <a:latin typeface="Glacial Indifference"/>
              <a:ea typeface="Glacial Indifference"/>
              <a:cs typeface="Glacial Indifference"/>
              <a:sym typeface="Glacial Indifference"/>
            </a:endParaRPr>
          </a:p>
          <a:p>
            <a:pPr algn="l">
              <a:lnSpc>
                <a:spcPts val="3118"/>
              </a:lnSpc>
            </a:pPr>
            <a:r>
              <a:rPr lang="en-US" sz="3118" spc="31">
                <a:solidFill>
                  <a:srgbClr val="002D72"/>
                </a:solidFill>
                <a:latin typeface="Glacial Indifference"/>
                <a:ea typeface="Glacial Indifference"/>
                <a:cs typeface="Glacial Indifference"/>
                <a:sym typeface="Glacial Indifference"/>
              </a:rPr>
              <a:t>•This opens the Agree to Participate window.</a:t>
            </a:r>
          </a:p>
          <a:p>
            <a:pPr marL="0" lvl="0" indent="0" algn="l">
              <a:lnSpc>
                <a:spcPts val="3118"/>
              </a:lnSpc>
            </a:pPr>
            <a:endParaRPr lang="en-US" sz="3118" spc="31">
              <a:solidFill>
                <a:srgbClr val="002D72"/>
              </a:solidFill>
              <a:latin typeface="Glacial Indifference"/>
              <a:ea typeface="Glacial Indifference"/>
              <a:cs typeface="Glacial Indifference"/>
              <a:sym typeface="Glacial Indifference"/>
            </a:endParaRPr>
          </a:p>
        </p:txBody>
      </p:sp>
      <p:grpSp>
        <p:nvGrpSpPr>
          <p:cNvPr id="24" name="Group 24"/>
          <p:cNvGrpSpPr/>
          <p:nvPr/>
        </p:nvGrpSpPr>
        <p:grpSpPr>
          <a:xfrm>
            <a:off x="6066095" y="6286499"/>
            <a:ext cx="2860010" cy="1045029"/>
            <a:chOff x="0" y="0"/>
            <a:chExt cx="753254" cy="326496"/>
          </a:xfrm>
        </p:grpSpPr>
        <p:sp>
          <p:nvSpPr>
            <p:cNvPr id="25" name="Freeform 25"/>
            <p:cNvSpPr/>
            <p:nvPr/>
          </p:nvSpPr>
          <p:spPr>
            <a:xfrm>
              <a:off x="0" y="0"/>
              <a:ext cx="753254" cy="326496"/>
            </a:xfrm>
            <a:custGeom>
              <a:avLst/>
              <a:gdLst/>
              <a:ahLst/>
              <a:cxnLst/>
              <a:rect l="l" t="t" r="r" b="b"/>
              <a:pathLst>
                <a:path w="753254" h="326496">
                  <a:moveTo>
                    <a:pt x="0" y="0"/>
                  </a:moveTo>
                  <a:lnTo>
                    <a:pt x="753254" y="0"/>
                  </a:lnTo>
                  <a:lnTo>
                    <a:pt x="753254" y="326496"/>
                  </a:lnTo>
                  <a:lnTo>
                    <a:pt x="0" y="326496"/>
                  </a:lnTo>
                  <a:close/>
                </a:path>
              </a:pathLst>
            </a:custGeom>
            <a:solidFill>
              <a:srgbClr val="000000">
                <a:alpha val="0"/>
              </a:srgbClr>
            </a:solidFill>
            <a:ln w="219075" cap="sq">
              <a:solidFill>
                <a:srgbClr val="009B77"/>
              </a:solidFill>
              <a:prstDash val="solid"/>
              <a:miter/>
            </a:ln>
          </p:spPr>
        </p:sp>
        <p:sp>
          <p:nvSpPr>
            <p:cNvPr id="26" name="TextBox 26"/>
            <p:cNvSpPr txBox="1"/>
            <p:nvPr/>
          </p:nvSpPr>
          <p:spPr>
            <a:xfrm>
              <a:off x="0" y="0"/>
              <a:ext cx="753254" cy="326496"/>
            </a:xfrm>
            <a:prstGeom prst="rect">
              <a:avLst/>
            </a:prstGeom>
          </p:spPr>
          <p:txBody>
            <a:bodyPr lIns="50800" tIns="50800" rIns="50800" bIns="50800" rtlCol="0" anchor="ctr"/>
            <a:lstStyle/>
            <a:p>
              <a:pPr algn="ctr">
                <a:lnSpc>
                  <a:spcPts val="2696"/>
                </a:lnSpc>
              </a:pPr>
              <a:endParaRPr/>
            </a:p>
          </p:txBody>
        </p:sp>
      </p:grpSp>
      <p:sp>
        <p:nvSpPr>
          <p:cNvPr id="27" name="TextBox 27"/>
          <p:cNvSpPr txBox="1"/>
          <p:nvPr/>
        </p:nvSpPr>
        <p:spPr>
          <a:xfrm>
            <a:off x="3335129" y="9093095"/>
            <a:ext cx="11181952" cy="666725"/>
          </a:xfrm>
          <a:prstGeom prst="rect">
            <a:avLst/>
          </a:prstGeom>
        </p:spPr>
        <p:txBody>
          <a:bodyPr lIns="0" tIns="0" rIns="0" bIns="0" rtlCol="0" anchor="t">
            <a:spAutoFit/>
          </a:bodyPr>
          <a:lstStyle/>
          <a:p>
            <a:pPr algn="ctr">
              <a:lnSpc>
                <a:spcPts val="5216"/>
              </a:lnSpc>
              <a:spcBef>
                <a:spcPct val="0"/>
              </a:spcBef>
            </a:pPr>
            <a:r>
              <a:rPr lang="en-US" sz="4347" b="1" dirty="0">
                <a:solidFill>
                  <a:srgbClr val="002D72"/>
                </a:solidFill>
                <a:latin typeface="Glacial Indifference Bold"/>
                <a:ea typeface="Glacial Indifference Bold"/>
                <a:cs typeface="Glacial Indifference Bold"/>
                <a:sym typeface="Glacial Indifference Bold"/>
              </a:rPr>
              <a:t>This step is unchanged from a standard CIR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814715" y="-742380"/>
            <a:ext cx="2748982" cy="274898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2CE"/>
            </a:solidFill>
          </p:spPr>
        </p:sp>
        <p:sp>
          <p:nvSpPr>
            <p:cNvPr id="4" name="TextBox 4"/>
            <p:cNvSpPr txBox="1"/>
            <p:nvPr/>
          </p:nvSpPr>
          <p:spPr>
            <a:xfrm>
              <a:off x="76200" y="76200"/>
              <a:ext cx="660400" cy="660400"/>
            </a:xfrm>
            <a:prstGeom prst="rect">
              <a:avLst/>
            </a:prstGeom>
          </p:spPr>
          <p:txBody>
            <a:bodyPr lIns="50800" tIns="50800" rIns="50800" bIns="50800" rtlCol="0" anchor="ctr"/>
            <a:lstStyle/>
            <a:p>
              <a:pPr algn="ctr">
                <a:lnSpc>
                  <a:spcPts val="2696"/>
                </a:lnSpc>
              </a:pPr>
              <a:endParaRPr/>
            </a:p>
          </p:txBody>
        </p:sp>
      </p:grpSp>
      <p:grpSp>
        <p:nvGrpSpPr>
          <p:cNvPr id="5" name="Group 5"/>
          <p:cNvGrpSpPr/>
          <p:nvPr/>
        </p:nvGrpSpPr>
        <p:grpSpPr>
          <a:xfrm>
            <a:off x="440865" y="553910"/>
            <a:ext cx="17361052" cy="9189873"/>
            <a:chOff x="0" y="0"/>
            <a:chExt cx="2994781" cy="1585253"/>
          </a:xfrm>
        </p:grpSpPr>
        <p:sp>
          <p:nvSpPr>
            <p:cNvPr id="6" name="Freeform 6"/>
            <p:cNvSpPr/>
            <p:nvPr/>
          </p:nvSpPr>
          <p:spPr>
            <a:xfrm>
              <a:off x="0" y="0"/>
              <a:ext cx="2994781" cy="1585253"/>
            </a:xfrm>
            <a:custGeom>
              <a:avLst/>
              <a:gdLst/>
              <a:ahLst/>
              <a:cxnLst/>
              <a:rect l="l" t="t" r="r" b="b"/>
              <a:pathLst>
                <a:path w="2994781" h="1585253">
                  <a:moveTo>
                    <a:pt x="0" y="0"/>
                  </a:moveTo>
                  <a:lnTo>
                    <a:pt x="2994781" y="0"/>
                  </a:lnTo>
                  <a:lnTo>
                    <a:pt x="2994781" y="1585253"/>
                  </a:lnTo>
                  <a:lnTo>
                    <a:pt x="0" y="1585253"/>
                  </a:lnTo>
                  <a:close/>
                </a:path>
              </a:pathLst>
            </a:custGeom>
            <a:solidFill>
              <a:srgbClr val="F1C400"/>
            </a:solidFill>
          </p:spPr>
        </p:sp>
      </p:grpSp>
      <p:grpSp>
        <p:nvGrpSpPr>
          <p:cNvPr id="7" name="Group 7"/>
          <p:cNvGrpSpPr/>
          <p:nvPr/>
        </p:nvGrpSpPr>
        <p:grpSpPr>
          <a:xfrm rot="-625701">
            <a:off x="16408864" y="737787"/>
            <a:ext cx="1298718" cy="1160865"/>
            <a:chOff x="0" y="0"/>
            <a:chExt cx="1731624" cy="1547819"/>
          </a:xfrm>
        </p:grpSpPr>
        <p:grpSp>
          <p:nvGrpSpPr>
            <p:cNvPr id="8" name="Group 8"/>
            <p:cNvGrpSpPr/>
            <p:nvPr/>
          </p:nvGrpSpPr>
          <p:grpSpPr>
            <a:xfrm>
              <a:off x="0" y="397257"/>
              <a:ext cx="458096" cy="458096"/>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10" name="Group 10"/>
            <p:cNvGrpSpPr/>
            <p:nvPr/>
          </p:nvGrpSpPr>
          <p:grpSpPr>
            <a:xfrm>
              <a:off x="937110" y="0"/>
              <a:ext cx="794513" cy="79451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2CE"/>
              </a:solidFill>
            </p:spPr>
          </p:sp>
        </p:grpSp>
        <p:grpSp>
          <p:nvGrpSpPr>
            <p:cNvPr id="12" name="Group 12"/>
            <p:cNvGrpSpPr/>
            <p:nvPr/>
          </p:nvGrpSpPr>
          <p:grpSpPr>
            <a:xfrm>
              <a:off x="601511" y="1150726"/>
              <a:ext cx="397093" cy="39709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sp>
        <p:nvSpPr>
          <p:cNvPr id="14" name="Freeform 14"/>
          <p:cNvSpPr/>
          <p:nvPr/>
        </p:nvSpPr>
        <p:spPr>
          <a:xfrm>
            <a:off x="7681261" y="3057677"/>
            <a:ext cx="9945785" cy="6328005"/>
          </a:xfrm>
          <a:custGeom>
            <a:avLst/>
            <a:gdLst/>
            <a:ahLst/>
            <a:cxnLst/>
            <a:rect l="l" t="t" r="r" b="b"/>
            <a:pathLst>
              <a:path w="9945785" h="6328005">
                <a:moveTo>
                  <a:pt x="0" y="0"/>
                </a:moveTo>
                <a:lnTo>
                  <a:pt x="9945785" y="0"/>
                </a:lnTo>
                <a:lnTo>
                  <a:pt x="9945785" y="6328005"/>
                </a:lnTo>
                <a:lnTo>
                  <a:pt x="0" y="6328005"/>
                </a:lnTo>
                <a:lnTo>
                  <a:pt x="0" y="0"/>
                </a:lnTo>
                <a:close/>
              </a:path>
            </a:pathLst>
          </a:custGeom>
          <a:blipFill>
            <a:blip r:embed="rId2"/>
            <a:stretch>
              <a:fillRect/>
            </a:stretch>
          </a:blipFill>
        </p:spPr>
      </p:sp>
      <p:sp>
        <p:nvSpPr>
          <p:cNvPr id="15" name="TextBox 15"/>
          <p:cNvSpPr txBox="1"/>
          <p:nvPr/>
        </p:nvSpPr>
        <p:spPr>
          <a:xfrm>
            <a:off x="1602068" y="946001"/>
            <a:ext cx="6313887" cy="2111676"/>
          </a:xfrm>
          <a:prstGeom prst="rect">
            <a:avLst/>
          </a:prstGeom>
        </p:spPr>
        <p:txBody>
          <a:bodyPr lIns="0" tIns="0" rIns="0" bIns="0" rtlCol="0" anchor="t">
            <a:spAutoFit/>
          </a:bodyPr>
          <a:lstStyle/>
          <a:p>
            <a:pPr algn="l">
              <a:lnSpc>
                <a:spcPts val="13815"/>
              </a:lnSpc>
            </a:pPr>
            <a:r>
              <a:rPr lang="en-US" sz="13815" b="1">
                <a:solidFill>
                  <a:srgbClr val="002D72"/>
                </a:solidFill>
                <a:latin typeface="Gill Sans Bold"/>
                <a:ea typeface="Gill Sans Bold"/>
                <a:cs typeface="Gill Sans Bold"/>
                <a:sym typeface="Gill Sans Bold"/>
              </a:rPr>
              <a:t>Step 7: </a:t>
            </a:r>
          </a:p>
        </p:txBody>
      </p:sp>
      <p:sp>
        <p:nvSpPr>
          <p:cNvPr id="16" name="TextBox 16"/>
          <p:cNvSpPr txBox="1"/>
          <p:nvPr/>
        </p:nvSpPr>
        <p:spPr>
          <a:xfrm>
            <a:off x="7286432" y="1859464"/>
            <a:ext cx="9028096" cy="634248"/>
          </a:xfrm>
          <a:prstGeom prst="rect">
            <a:avLst/>
          </a:prstGeom>
        </p:spPr>
        <p:txBody>
          <a:bodyPr lIns="0" tIns="0" rIns="0" bIns="0" rtlCol="0" anchor="t">
            <a:spAutoFit/>
          </a:bodyPr>
          <a:lstStyle/>
          <a:p>
            <a:pPr marL="0" lvl="0" indent="0" algn="l">
              <a:lnSpc>
                <a:spcPts val="4718"/>
              </a:lnSpc>
            </a:pPr>
            <a:r>
              <a:rPr lang="en-US" sz="4718" b="1" spc="47">
                <a:solidFill>
                  <a:srgbClr val="002D72"/>
                </a:solidFill>
                <a:latin typeface="Glacial Indifference Bold"/>
                <a:ea typeface="Glacial Indifference Bold"/>
                <a:cs typeface="Glacial Indifference Bold"/>
                <a:sym typeface="Glacial Indifference Bold"/>
              </a:rPr>
              <a:t>Agree to Participate to window</a:t>
            </a:r>
          </a:p>
        </p:txBody>
      </p:sp>
      <p:sp>
        <p:nvSpPr>
          <p:cNvPr id="17" name="TextBox 17"/>
          <p:cNvSpPr txBox="1"/>
          <p:nvPr/>
        </p:nvSpPr>
        <p:spPr>
          <a:xfrm>
            <a:off x="559776" y="3105302"/>
            <a:ext cx="7356180" cy="6280380"/>
          </a:xfrm>
          <a:prstGeom prst="rect">
            <a:avLst/>
          </a:prstGeom>
        </p:spPr>
        <p:txBody>
          <a:bodyPr lIns="0" tIns="0" rIns="0" bIns="0" rtlCol="0" anchor="t">
            <a:spAutoFit/>
          </a:bodyPr>
          <a:lstStyle/>
          <a:p>
            <a:pPr algn="l">
              <a:lnSpc>
                <a:spcPts val="3118"/>
              </a:lnSpc>
            </a:pPr>
            <a:r>
              <a:rPr lang="en-US" sz="3118" spc="31">
                <a:solidFill>
                  <a:srgbClr val="002D72"/>
                </a:solidFill>
                <a:latin typeface="Glacial Indifference"/>
                <a:ea typeface="Glacial Indifference"/>
                <a:cs typeface="Glacial Indifference"/>
                <a:sym typeface="Glacial Indifference"/>
              </a:rPr>
              <a:t>Study team member should review all bullet points and the Data Protection attestation before responding to each question. Once you have answered each question, click "Ok" to proceed.</a:t>
            </a:r>
          </a:p>
          <a:p>
            <a:pPr algn="l">
              <a:lnSpc>
                <a:spcPts val="3118"/>
              </a:lnSpc>
            </a:pPr>
            <a:endParaRPr lang="en-US" sz="3118" spc="31">
              <a:solidFill>
                <a:srgbClr val="002D72"/>
              </a:solidFill>
              <a:latin typeface="Glacial Indifference"/>
              <a:ea typeface="Glacial Indifference"/>
              <a:cs typeface="Glacial Indifference"/>
              <a:sym typeface="Glacial Indifference"/>
            </a:endParaRPr>
          </a:p>
          <a:p>
            <a:pPr algn="l">
              <a:lnSpc>
                <a:spcPts val="3118"/>
              </a:lnSpc>
            </a:pPr>
            <a:r>
              <a:rPr lang="en-US" sz="3118" spc="31">
                <a:solidFill>
                  <a:srgbClr val="002D72"/>
                </a:solidFill>
                <a:latin typeface="Glacial Indifference"/>
                <a:ea typeface="Glacial Indifference"/>
                <a:cs typeface="Glacial Indifference"/>
                <a:sym typeface="Glacial Indifference"/>
              </a:rPr>
              <a:t>*Ensure your response to the question "I am a physician-investigator or mid-level provider who will be consenting participants for this study" aligns with section 1, question 1. If you are uncertain, consult your PI/Study Coordinator to confirm if they have designated you as a physician-investigator or mid-level provider in section 1, question 1.</a:t>
            </a:r>
          </a:p>
          <a:p>
            <a:pPr marL="0" lvl="0" indent="0" algn="l">
              <a:lnSpc>
                <a:spcPts val="3118"/>
              </a:lnSpc>
            </a:pPr>
            <a:endParaRPr lang="en-US" sz="3118" spc="31">
              <a:solidFill>
                <a:srgbClr val="002D72"/>
              </a:solidFill>
              <a:latin typeface="Glacial Indifference"/>
              <a:ea typeface="Glacial Indifference"/>
              <a:cs typeface="Glacial Indifference"/>
              <a:sym typeface="Glacial Indifferen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822390" y="658537"/>
            <a:ext cx="16643219" cy="8969927"/>
            <a:chOff x="0" y="0"/>
            <a:chExt cx="2680843" cy="1444851"/>
          </a:xfrm>
        </p:grpSpPr>
        <p:sp>
          <p:nvSpPr>
            <p:cNvPr id="3" name="Freeform 3"/>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81C3FE"/>
            </a:solidFill>
          </p:spPr>
        </p:sp>
      </p:grpSp>
      <p:sp>
        <p:nvSpPr>
          <p:cNvPr id="4" name="TextBox 4"/>
          <p:cNvSpPr txBox="1"/>
          <p:nvPr/>
        </p:nvSpPr>
        <p:spPr>
          <a:xfrm>
            <a:off x="1195883" y="1291585"/>
            <a:ext cx="6459313" cy="1485916"/>
          </a:xfrm>
          <a:prstGeom prst="rect">
            <a:avLst/>
          </a:prstGeom>
        </p:spPr>
        <p:txBody>
          <a:bodyPr lIns="0" tIns="0" rIns="0" bIns="0" rtlCol="0" anchor="t">
            <a:spAutoFit/>
          </a:bodyPr>
          <a:lstStyle/>
          <a:p>
            <a:pPr algn="ctr">
              <a:lnSpc>
                <a:spcPts val="8625"/>
              </a:lnSpc>
            </a:pPr>
            <a:r>
              <a:rPr lang="en-US" sz="11500" b="1">
                <a:solidFill>
                  <a:srgbClr val="002D72"/>
                </a:solidFill>
                <a:latin typeface="Gill Sans Bold"/>
                <a:ea typeface="Gill Sans Bold"/>
                <a:cs typeface="Gill Sans Bold"/>
                <a:sym typeface="Gill Sans Bold"/>
              </a:rPr>
              <a:t>STEP 8:</a:t>
            </a:r>
            <a:r>
              <a:rPr lang="en-US" sz="11500">
                <a:solidFill>
                  <a:srgbClr val="002D72"/>
                </a:solidFill>
                <a:latin typeface="Gill Sans Light"/>
                <a:ea typeface="Gill Sans Light"/>
                <a:cs typeface="Gill Sans Light"/>
                <a:sym typeface="Gill Sans Light"/>
              </a:rPr>
              <a:t> </a:t>
            </a:r>
          </a:p>
        </p:txBody>
      </p:sp>
      <p:grpSp>
        <p:nvGrpSpPr>
          <p:cNvPr id="5" name="Group 5"/>
          <p:cNvGrpSpPr/>
          <p:nvPr/>
        </p:nvGrpSpPr>
        <p:grpSpPr>
          <a:xfrm rot="-5941485">
            <a:off x="1424668" y="2501993"/>
            <a:ext cx="1193892" cy="1067166"/>
            <a:chOff x="0" y="0"/>
            <a:chExt cx="1591856" cy="1422887"/>
          </a:xfrm>
        </p:grpSpPr>
        <p:grpSp>
          <p:nvGrpSpPr>
            <p:cNvPr id="6" name="Group 6"/>
            <p:cNvGrpSpPr/>
            <p:nvPr/>
          </p:nvGrpSpPr>
          <p:grpSpPr>
            <a:xfrm>
              <a:off x="0" y="365192"/>
              <a:ext cx="421121" cy="42112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nvGrpSpPr>
            <p:cNvPr id="8" name="Group 8"/>
            <p:cNvGrpSpPr/>
            <p:nvPr/>
          </p:nvGrpSpPr>
          <p:grpSpPr>
            <a:xfrm>
              <a:off x="861471" y="0"/>
              <a:ext cx="730384" cy="73038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2CE"/>
              </a:solidFill>
            </p:spPr>
          </p:sp>
        </p:grpSp>
        <p:grpSp>
          <p:nvGrpSpPr>
            <p:cNvPr id="10" name="Group 10"/>
            <p:cNvGrpSpPr/>
            <p:nvPr/>
          </p:nvGrpSpPr>
          <p:grpSpPr>
            <a:xfrm>
              <a:off x="552960" y="1057846"/>
              <a:ext cx="365042" cy="365042"/>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sp>
        <p:nvSpPr>
          <p:cNvPr id="12" name="Freeform 12"/>
          <p:cNvSpPr/>
          <p:nvPr/>
        </p:nvSpPr>
        <p:spPr>
          <a:xfrm>
            <a:off x="11200406" y="1018148"/>
            <a:ext cx="4451577" cy="8240152"/>
          </a:xfrm>
          <a:custGeom>
            <a:avLst/>
            <a:gdLst/>
            <a:ahLst/>
            <a:cxnLst/>
            <a:rect l="l" t="t" r="r" b="b"/>
            <a:pathLst>
              <a:path w="4451577" h="8240152">
                <a:moveTo>
                  <a:pt x="0" y="0"/>
                </a:moveTo>
                <a:lnTo>
                  <a:pt x="4451576" y="0"/>
                </a:lnTo>
                <a:lnTo>
                  <a:pt x="4451576" y="8240152"/>
                </a:lnTo>
                <a:lnTo>
                  <a:pt x="0" y="8240152"/>
                </a:lnTo>
                <a:lnTo>
                  <a:pt x="0" y="0"/>
                </a:lnTo>
                <a:close/>
              </a:path>
            </a:pathLst>
          </a:custGeom>
          <a:blipFill>
            <a:blip r:embed="rId2"/>
            <a:stretch>
              <a:fillRect/>
            </a:stretch>
          </a:blipFill>
        </p:spPr>
      </p:sp>
      <p:grpSp>
        <p:nvGrpSpPr>
          <p:cNvPr id="13" name="Group 13"/>
          <p:cNvGrpSpPr/>
          <p:nvPr/>
        </p:nvGrpSpPr>
        <p:grpSpPr>
          <a:xfrm rot="-529878">
            <a:off x="9676065" y="7076253"/>
            <a:ext cx="1640728" cy="1338277"/>
            <a:chOff x="0" y="0"/>
            <a:chExt cx="812800" cy="662969"/>
          </a:xfrm>
        </p:grpSpPr>
        <p:sp>
          <p:nvSpPr>
            <p:cNvPr id="14" name="Freeform 14"/>
            <p:cNvSpPr/>
            <p:nvPr/>
          </p:nvSpPr>
          <p:spPr>
            <a:xfrm>
              <a:off x="0" y="0"/>
              <a:ext cx="812800" cy="662969"/>
            </a:xfrm>
            <a:custGeom>
              <a:avLst/>
              <a:gdLst/>
              <a:ahLst/>
              <a:cxnLst/>
              <a:rect l="l" t="t" r="r" b="b"/>
              <a:pathLst>
                <a:path w="812800" h="662969">
                  <a:moveTo>
                    <a:pt x="812800" y="331485"/>
                  </a:moveTo>
                  <a:lnTo>
                    <a:pt x="406400" y="0"/>
                  </a:lnTo>
                  <a:lnTo>
                    <a:pt x="406400" y="203200"/>
                  </a:lnTo>
                  <a:lnTo>
                    <a:pt x="0" y="203200"/>
                  </a:lnTo>
                  <a:lnTo>
                    <a:pt x="0" y="459769"/>
                  </a:lnTo>
                  <a:lnTo>
                    <a:pt x="406400" y="459769"/>
                  </a:lnTo>
                  <a:lnTo>
                    <a:pt x="406400" y="662969"/>
                  </a:lnTo>
                  <a:lnTo>
                    <a:pt x="812800" y="331485"/>
                  </a:lnTo>
                  <a:close/>
                </a:path>
              </a:pathLst>
            </a:custGeom>
            <a:solidFill>
              <a:srgbClr val="009B77"/>
            </a:solidFill>
            <a:ln w="38100" cap="sq">
              <a:solidFill>
                <a:srgbClr val="000000"/>
              </a:solidFill>
              <a:prstDash val="solid"/>
              <a:miter/>
            </a:ln>
          </p:spPr>
        </p:sp>
        <p:sp>
          <p:nvSpPr>
            <p:cNvPr id="15" name="TextBox 15"/>
            <p:cNvSpPr txBox="1"/>
            <p:nvPr/>
          </p:nvSpPr>
          <p:spPr>
            <a:xfrm>
              <a:off x="0" y="203200"/>
              <a:ext cx="711200" cy="256569"/>
            </a:xfrm>
            <a:prstGeom prst="rect">
              <a:avLst/>
            </a:prstGeom>
          </p:spPr>
          <p:txBody>
            <a:bodyPr lIns="50800" tIns="50800" rIns="50800" bIns="50800" rtlCol="0" anchor="ctr"/>
            <a:lstStyle/>
            <a:p>
              <a:pPr algn="ctr">
                <a:lnSpc>
                  <a:spcPts val="2696"/>
                </a:lnSpc>
              </a:pPr>
              <a:endParaRPr/>
            </a:p>
          </p:txBody>
        </p:sp>
      </p:grpSp>
      <p:grpSp>
        <p:nvGrpSpPr>
          <p:cNvPr id="16" name="Group 16"/>
          <p:cNvGrpSpPr/>
          <p:nvPr/>
        </p:nvGrpSpPr>
        <p:grpSpPr>
          <a:xfrm rot="694369">
            <a:off x="15375131" y="7585513"/>
            <a:ext cx="1800959" cy="1540448"/>
            <a:chOff x="0" y="0"/>
            <a:chExt cx="2401279" cy="2053931"/>
          </a:xfrm>
        </p:grpSpPr>
        <p:grpSp>
          <p:nvGrpSpPr>
            <p:cNvPr id="17" name="Group 17"/>
            <p:cNvGrpSpPr/>
            <p:nvPr/>
          </p:nvGrpSpPr>
          <p:grpSpPr>
            <a:xfrm rot="10351273">
              <a:off x="106821" y="134781"/>
              <a:ext cx="2187637" cy="1784370"/>
              <a:chOff x="0" y="0"/>
              <a:chExt cx="812800" cy="662969"/>
            </a:xfrm>
          </p:grpSpPr>
          <p:sp>
            <p:nvSpPr>
              <p:cNvPr id="18" name="Freeform 18"/>
              <p:cNvSpPr/>
              <p:nvPr/>
            </p:nvSpPr>
            <p:spPr>
              <a:xfrm>
                <a:off x="0" y="0"/>
                <a:ext cx="812800" cy="662969"/>
              </a:xfrm>
              <a:custGeom>
                <a:avLst/>
                <a:gdLst/>
                <a:ahLst/>
                <a:cxnLst/>
                <a:rect l="l" t="t" r="r" b="b"/>
                <a:pathLst>
                  <a:path w="812800" h="662969">
                    <a:moveTo>
                      <a:pt x="812800" y="331485"/>
                    </a:moveTo>
                    <a:lnTo>
                      <a:pt x="406400" y="0"/>
                    </a:lnTo>
                    <a:lnTo>
                      <a:pt x="406400" y="203200"/>
                    </a:lnTo>
                    <a:lnTo>
                      <a:pt x="0" y="203200"/>
                    </a:lnTo>
                    <a:lnTo>
                      <a:pt x="0" y="459769"/>
                    </a:lnTo>
                    <a:lnTo>
                      <a:pt x="406400" y="459769"/>
                    </a:lnTo>
                    <a:lnTo>
                      <a:pt x="406400" y="662969"/>
                    </a:lnTo>
                    <a:lnTo>
                      <a:pt x="812800" y="331485"/>
                    </a:lnTo>
                    <a:close/>
                  </a:path>
                </a:pathLst>
              </a:custGeom>
              <a:solidFill>
                <a:srgbClr val="009B77"/>
              </a:solidFill>
              <a:ln w="38100" cap="sq">
                <a:solidFill>
                  <a:srgbClr val="000000"/>
                </a:solidFill>
                <a:prstDash val="solid"/>
                <a:miter/>
              </a:ln>
            </p:spPr>
          </p:sp>
          <p:sp>
            <p:nvSpPr>
              <p:cNvPr id="19" name="TextBox 19"/>
              <p:cNvSpPr txBox="1"/>
              <p:nvPr/>
            </p:nvSpPr>
            <p:spPr>
              <a:xfrm>
                <a:off x="0" y="203200"/>
                <a:ext cx="711200" cy="256569"/>
              </a:xfrm>
              <a:prstGeom prst="rect">
                <a:avLst/>
              </a:prstGeom>
            </p:spPr>
            <p:txBody>
              <a:bodyPr lIns="50800" tIns="50800" rIns="50800" bIns="50800" rtlCol="0" anchor="ctr"/>
              <a:lstStyle/>
              <a:p>
                <a:pPr algn="ctr">
                  <a:lnSpc>
                    <a:spcPts val="2696"/>
                  </a:lnSpc>
                </a:pPr>
                <a:endParaRPr/>
              </a:p>
            </p:txBody>
          </p:sp>
        </p:grpSp>
        <p:sp>
          <p:nvSpPr>
            <p:cNvPr id="20" name="TextBox 20"/>
            <p:cNvSpPr txBox="1"/>
            <p:nvPr/>
          </p:nvSpPr>
          <p:spPr>
            <a:xfrm rot="-867443">
              <a:off x="602200" y="547708"/>
              <a:ext cx="487660" cy="949292"/>
            </a:xfrm>
            <a:prstGeom prst="rect">
              <a:avLst/>
            </a:prstGeom>
          </p:spPr>
          <p:txBody>
            <a:bodyPr lIns="0" tIns="0" rIns="0" bIns="0" rtlCol="0" anchor="t">
              <a:spAutoFit/>
            </a:bodyPr>
            <a:lstStyle/>
            <a:p>
              <a:pPr algn="ctr">
                <a:lnSpc>
                  <a:spcPts val="5619"/>
                </a:lnSpc>
                <a:spcBef>
                  <a:spcPct val="0"/>
                </a:spcBef>
              </a:pPr>
              <a:r>
                <a:rPr lang="en-US" sz="4682">
                  <a:solidFill>
                    <a:srgbClr val="FFFFFF"/>
                  </a:solidFill>
                  <a:latin typeface="Glacial Indifference"/>
                  <a:ea typeface="Glacial Indifference"/>
                  <a:cs typeface="Glacial Indifference"/>
                  <a:sym typeface="Glacial Indifference"/>
                </a:rPr>
                <a:t>2</a:t>
              </a:r>
            </a:p>
          </p:txBody>
        </p:sp>
      </p:grpSp>
      <p:sp>
        <p:nvSpPr>
          <p:cNvPr id="21" name="TextBox 21"/>
          <p:cNvSpPr txBox="1"/>
          <p:nvPr/>
        </p:nvSpPr>
        <p:spPr>
          <a:xfrm>
            <a:off x="1848419" y="3853726"/>
            <a:ext cx="7793122" cy="4502011"/>
          </a:xfrm>
          <a:prstGeom prst="rect">
            <a:avLst/>
          </a:prstGeom>
        </p:spPr>
        <p:txBody>
          <a:bodyPr lIns="0" tIns="0" rIns="0" bIns="0" rtlCol="0" anchor="t">
            <a:spAutoFit/>
          </a:bodyPr>
          <a:lstStyle/>
          <a:p>
            <a:pPr marL="777238" lvl="1" indent="-388619" algn="l">
              <a:lnSpc>
                <a:spcPts val="3599"/>
              </a:lnSpc>
              <a:buAutoNum type="arabicPeriod"/>
            </a:pPr>
            <a:r>
              <a:rPr lang="en-US" sz="3599">
                <a:solidFill>
                  <a:srgbClr val="002D72"/>
                </a:solidFill>
                <a:latin typeface="Glacial Indifference"/>
                <a:ea typeface="Glacial Indifference"/>
                <a:cs typeface="Glacial Indifference"/>
                <a:sym typeface="Glacial Indifference"/>
              </a:rPr>
              <a:t>Prior to submitting the STMO CIR, any study team member may execute the “Check for Submission Errors” activity. This activity will indicate any errors which will prevent the STMO CIR from being completed at that moment in time. </a:t>
            </a:r>
          </a:p>
          <a:p>
            <a:pPr marL="777238" lvl="1" indent="-388619" algn="l">
              <a:lnSpc>
                <a:spcPts val="3599"/>
              </a:lnSpc>
              <a:buAutoNum type="arabicPeriod"/>
            </a:pPr>
            <a:r>
              <a:rPr lang="en-US" sz="3599">
                <a:solidFill>
                  <a:srgbClr val="002D72"/>
                </a:solidFill>
                <a:latin typeface="Glacial Indifference"/>
                <a:ea typeface="Glacial Indifference"/>
                <a:cs typeface="Glacial Indifference"/>
                <a:sym typeface="Glacial Indifference"/>
              </a:rPr>
              <a:t>Once there are no errors, the PI can select “Submit Study Team Member Only CIR”. </a:t>
            </a:r>
          </a:p>
        </p:txBody>
      </p:sp>
      <p:sp>
        <p:nvSpPr>
          <p:cNvPr id="22" name="TextBox 22"/>
          <p:cNvSpPr txBox="1"/>
          <p:nvPr/>
        </p:nvSpPr>
        <p:spPr>
          <a:xfrm>
            <a:off x="2642229" y="2777501"/>
            <a:ext cx="7409524" cy="1428750"/>
          </a:xfrm>
          <a:prstGeom prst="rect">
            <a:avLst/>
          </a:prstGeom>
        </p:spPr>
        <p:txBody>
          <a:bodyPr lIns="0" tIns="0" rIns="0" bIns="0" rtlCol="0" anchor="t">
            <a:spAutoFit/>
          </a:bodyPr>
          <a:lstStyle/>
          <a:p>
            <a:pPr algn="ctr">
              <a:lnSpc>
                <a:spcPts val="5696"/>
              </a:lnSpc>
            </a:pPr>
            <a:r>
              <a:rPr lang="en-US" sz="4747" b="1">
                <a:solidFill>
                  <a:srgbClr val="002D72"/>
                </a:solidFill>
                <a:latin typeface="Glacial Indifference Bold"/>
                <a:ea typeface="Glacial Indifference Bold"/>
                <a:cs typeface="Glacial Indifference Bold"/>
                <a:sym typeface="Glacial Indifference Bold"/>
              </a:rPr>
              <a:t>Submitting the STMO CIR</a:t>
            </a:r>
          </a:p>
          <a:p>
            <a:pPr algn="ctr">
              <a:lnSpc>
                <a:spcPts val="5696"/>
              </a:lnSpc>
              <a:spcBef>
                <a:spcPct val="0"/>
              </a:spcBef>
            </a:pPr>
            <a:endParaRPr lang="en-US" sz="4747" b="1">
              <a:solidFill>
                <a:srgbClr val="002D72"/>
              </a:solidFill>
              <a:latin typeface="Glacial Indifference Bold"/>
              <a:ea typeface="Glacial Indifference Bold"/>
              <a:cs typeface="Glacial Indifference Bold"/>
              <a:sym typeface="Glacial Indifference Bold"/>
            </a:endParaRPr>
          </a:p>
        </p:txBody>
      </p:sp>
      <p:sp>
        <p:nvSpPr>
          <p:cNvPr id="23" name="TextBox 23"/>
          <p:cNvSpPr txBox="1"/>
          <p:nvPr/>
        </p:nvSpPr>
        <p:spPr>
          <a:xfrm>
            <a:off x="10580168" y="7407242"/>
            <a:ext cx="162099" cy="676300"/>
          </a:xfrm>
          <a:prstGeom prst="rect">
            <a:avLst/>
          </a:prstGeom>
        </p:spPr>
        <p:txBody>
          <a:bodyPr lIns="0" tIns="0" rIns="0" bIns="0" rtlCol="0" anchor="t">
            <a:spAutoFit/>
          </a:bodyPr>
          <a:lstStyle/>
          <a:p>
            <a:pPr algn="ctr">
              <a:lnSpc>
                <a:spcPts val="5336"/>
              </a:lnSpc>
              <a:spcBef>
                <a:spcPct val="0"/>
              </a:spcBef>
            </a:pPr>
            <a:r>
              <a:rPr lang="en-US" sz="4447">
                <a:solidFill>
                  <a:srgbClr val="FEFBF6"/>
                </a:solidFill>
                <a:latin typeface="Glacial Indifference"/>
                <a:ea typeface="Glacial Indifference"/>
                <a:cs typeface="Glacial Indifference"/>
                <a:sym typeface="Glacial Indifference"/>
              </a:rPr>
              <a:t>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327820" y="498420"/>
            <a:ext cx="17700339" cy="9347715"/>
            <a:chOff x="0" y="0"/>
            <a:chExt cx="3012797" cy="1591087"/>
          </a:xfrm>
        </p:grpSpPr>
        <p:sp>
          <p:nvSpPr>
            <p:cNvPr id="3" name="Freeform 3"/>
            <p:cNvSpPr/>
            <p:nvPr/>
          </p:nvSpPr>
          <p:spPr>
            <a:xfrm>
              <a:off x="0" y="0"/>
              <a:ext cx="3012797" cy="1591087"/>
            </a:xfrm>
            <a:custGeom>
              <a:avLst/>
              <a:gdLst/>
              <a:ahLst/>
              <a:cxnLst/>
              <a:rect l="l" t="t" r="r" b="b"/>
              <a:pathLst>
                <a:path w="3012797" h="1591087">
                  <a:moveTo>
                    <a:pt x="0" y="0"/>
                  </a:moveTo>
                  <a:lnTo>
                    <a:pt x="3012797" y="0"/>
                  </a:lnTo>
                  <a:lnTo>
                    <a:pt x="3012797" y="1591087"/>
                  </a:lnTo>
                  <a:lnTo>
                    <a:pt x="0" y="1591087"/>
                  </a:lnTo>
                  <a:close/>
                </a:path>
              </a:pathLst>
            </a:custGeom>
            <a:solidFill>
              <a:srgbClr val="F1C400"/>
            </a:solidFill>
          </p:spPr>
        </p:sp>
      </p:grpSp>
      <p:sp>
        <p:nvSpPr>
          <p:cNvPr id="4" name="Freeform 4"/>
          <p:cNvSpPr/>
          <p:nvPr/>
        </p:nvSpPr>
        <p:spPr>
          <a:xfrm>
            <a:off x="7979077" y="2718799"/>
            <a:ext cx="9782732" cy="6982425"/>
          </a:xfrm>
          <a:custGeom>
            <a:avLst/>
            <a:gdLst/>
            <a:ahLst/>
            <a:cxnLst/>
            <a:rect l="l" t="t" r="r" b="b"/>
            <a:pathLst>
              <a:path w="9782732" h="6982425">
                <a:moveTo>
                  <a:pt x="0" y="0"/>
                </a:moveTo>
                <a:lnTo>
                  <a:pt x="9782732" y="0"/>
                </a:lnTo>
                <a:lnTo>
                  <a:pt x="9782732" y="6982425"/>
                </a:lnTo>
                <a:lnTo>
                  <a:pt x="0" y="6982425"/>
                </a:lnTo>
                <a:lnTo>
                  <a:pt x="0" y="0"/>
                </a:lnTo>
                <a:close/>
              </a:path>
            </a:pathLst>
          </a:custGeom>
          <a:blipFill>
            <a:blip r:embed="rId2"/>
            <a:stretch>
              <a:fillRect/>
            </a:stretch>
          </a:blipFill>
        </p:spPr>
      </p:sp>
      <p:sp>
        <p:nvSpPr>
          <p:cNvPr id="5" name="TextBox 5"/>
          <p:cNvSpPr txBox="1"/>
          <p:nvPr/>
        </p:nvSpPr>
        <p:spPr>
          <a:xfrm>
            <a:off x="639443" y="565095"/>
            <a:ext cx="17077093" cy="2173881"/>
          </a:xfrm>
          <a:prstGeom prst="rect">
            <a:avLst/>
          </a:prstGeom>
        </p:spPr>
        <p:txBody>
          <a:bodyPr lIns="0" tIns="0" rIns="0" bIns="0" rtlCol="0" anchor="t">
            <a:spAutoFit/>
          </a:bodyPr>
          <a:lstStyle/>
          <a:p>
            <a:pPr algn="ctr">
              <a:lnSpc>
                <a:spcPts val="7693"/>
              </a:lnSpc>
            </a:pPr>
            <a:r>
              <a:rPr lang="en-US" sz="8362" b="1">
                <a:solidFill>
                  <a:srgbClr val="002D72"/>
                </a:solidFill>
                <a:latin typeface="Gill Sans Bold"/>
                <a:ea typeface="Gill Sans Bold"/>
                <a:cs typeface="Gill Sans Bold"/>
                <a:sym typeface="Gill Sans Bold"/>
              </a:rPr>
              <a:t>Approval/</a:t>
            </a:r>
          </a:p>
          <a:p>
            <a:pPr algn="ctr">
              <a:lnSpc>
                <a:spcPts val="7693"/>
              </a:lnSpc>
            </a:pPr>
            <a:r>
              <a:rPr lang="en-US" sz="8362" b="1">
                <a:solidFill>
                  <a:srgbClr val="002D72"/>
                </a:solidFill>
                <a:latin typeface="Gill Sans Bold"/>
                <a:ea typeface="Gill Sans Bold"/>
                <a:cs typeface="Gill Sans Bold"/>
                <a:sym typeface="Gill Sans Bold"/>
              </a:rPr>
              <a:t>Acknowledgement Letter</a:t>
            </a:r>
          </a:p>
        </p:txBody>
      </p:sp>
      <p:sp>
        <p:nvSpPr>
          <p:cNvPr id="6" name="TextBox 6"/>
          <p:cNvSpPr txBox="1"/>
          <p:nvPr/>
        </p:nvSpPr>
        <p:spPr>
          <a:xfrm>
            <a:off x="1028700" y="4306904"/>
            <a:ext cx="6327843" cy="3546245"/>
          </a:xfrm>
          <a:prstGeom prst="rect">
            <a:avLst/>
          </a:prstGeom>
        </p:spPr>
        <p:txBody>
          <a:bodyPr lIns="0" tIns="0" rIns="0" bIns="0" rtlCol="0" anchor="t">
            <a:spAutoFit/>
          </a:bodyPr>
          <a:lstStyle/>
          <a:p>
            <a:pPr marL="0" lvl="0" indent="0" algn="l">
              <a:lnSpc>
                <a:spcPts val="4046"/>
              </a:lnSpc>
            </a:pPr>
            <a:r>
              <a:rPr lang="en-US" sz="3518" spc="35">
                <a:solidFill>
                  <a:srgbClr val="002D72"/>
                </a:solidFill>
                <a:latin typeface="Glacial Indifference"/>
                <a:ea typeface="Glacial Indifference"/>
                <a:cs typeface="Glacial Indifference"/>
                <a:sym typeface="Glacial Indifference"/>
              </a:rPr>
              <a:t>You will automatically receive your approval/acknowledgment letter when there are no errors and the PI submits the STMO CIR. The letter can be found on the Application Workspace page of the STMO CIR.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685800" y="-1574580"/>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1C400">
                <a:alpha val="92941"/>
              </a:srgbClr>
            </a:solidFill>
          </p:spPr>
        </p:sp>
      </p:grpSp>
      <p:grpSp>
        <p:nvGrpSpPr>
          <p:cNvPr id="4" name="Group 4"/>
          <p:cNvGrpSpPr/>
          <p:nvPr/>
        </p:nvGrpSpPr>
        <p:grpSpPr>
          <a:xfrm rot="-482310">
            <a:off x="248199" y="118052"/>
            <a:ext cx="3295385" cy="1002470"/>
            <a:chOff x="0" y="0"/>
            <a:chExt cx="4393847" cy="1336627"/>
          </a:xfrm>
        </p:grpSpPr>
        <p:grpSp>
          <p:nvGrpSpPr>
            <p:cNvPr id="5" name="Group 5"/>
            <p:cNvGrpSpPr/>
            <p:nvPr/>
          </p:nvGrpSpPr>
          <p:grpSpPr>
            <a:xfrm>
              <a:off x="4048113" y="990893"/>
              <a:ext cx="345734" cy="345734"/>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7" name="Group 7"/>
            <p:cNvGrpSpPr/>
            <p:nvPr/>
          </p:nvGrpSpPr>
          <p:grpSpPr>
            <a:xfrm>
              <a:off x="2235901" y="172867"/>
              <a:ext cx="345734" cy="34573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9" name="Group 9"/>
            <p:cNvGrpSpPr/>
            <p:nvPr/>
          </p:nvGrpSpPr>
          <p:grpSpPr>
            <a:xfrm>
              <a:off x="2327002" y="818026"/>
              <a:ext cx="345734" cy="34573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8ACE5"/>
              </a:solidFill>
            </p:spPr>
          </p:sp>
        </p:grpSp>
        <p:grpSp>
          <p:nvGrpSpPr>
            <p:cNvPr id="11" name="Group 11"/>
            <p:cNvGrpSpPr/>
            <p:nvPr/>
          </p:nvGrpSpPr>
          <p:grpSpPr>
            <a:xfrm>
              <a:off x="1334093" y="518601"/>
              <a:ext cx="345734" cy="345734"/>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13" name="Group 13"/>
            <p:cNvGrpSpPr/>
            <p:nvPr/>
          </p:nvGrpSpPr>
          <p:grpSpPr>
            <a:xfrm>
              <a:off x="0" y="0"/>
              <a:ext cx="345734" cy="345734"/>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sp>
        <p:nvSpPr>
          <p:cNvPr id="15" name="Freeform 15"/>
          <p:cNvSpPr/>
          <p:nvPr/>
        </p:nvSpPr>
        <p:spPr>
          <a:xfrm rot="-1484362">
            <a:off x="1494846" y="6179534"/>
            <a:ext cx="3527072" cy="3913533"/>
          </a:xfrm>
          <a:custGeom>
            <a:avLst/>
            <a:gdLst/>
            <a:ahLst/>
            <a:cxnLst/>
            <a:rect l="l" t="t" r="r" b="b"/>
            <a:pathLst>
              <a:path w="3527072" h="3913533">
                <a:moveTo>
                  <a:pt x="0" y="0"/>
                </a:moveTo>
                <a:lnTo>
                  <a:pt x="3527072" y="0"/>
                </a:lnTo>
                <a:lnTo>
                  <a:pt x="3527072" y="3913533"/>
                </a:lnTo>
                <a:lnTo>
                  <a:pt x="0" y="39135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TextBox 16"/>
          <p:cNvSpPr txBox="1"/>
          <p:nvPr/>
        </p:nvSpPr>
        <p:spPr>
          <a:xfrm>
            <a:off x="409656" y="1803838"/>
            <a:ext cx="8445198" cy="4176196"/>
          </a:xfrm>
          <a:prstGeom prst="rect">
            <a:avLst/>
          </a:prstGeom>
        </p:spPr>
        <p:txBody>
          <a:bodyPr lIns="0" tIns="0" rIns="0" bIns="0" rtlCol="0" anchor="t">
            <a:spAutoFit/>
          </a:bodyPr>
          <a:lstStyle/>
          <a:p>
            <a:pPr algn="l">
              <a:lnSpc>
                <a:spcPts val="10286"/>
              </a:lnSpc>
            </a:pPr>
            <a:r>
              <a:rPr lang="en-US" sz="10286" b="1">
                <a:solidFill>
                  <a:srgbClr val="002D72"/>
                </a:solidFill>
                <a:latin typeface="Gill Sans Bold"/>
                <a:ea typeface="Gill Sans Bold"/>
                <a:cs typeface="Gill Sans Bold"/>
                <a:sym typeface="Gill Sans Bold"/>
              </a:rPr>
              <a:t>When </a:t>
            </a:r>
            <a:r>
              <a:rPr lang="en-US" sz="10286" b="1" u="sng">
                <a:solidFill>
                  <a:srgbClr val="002D72"/>
                </a:solidFill>
                <a:latin typeface="Gill Sans Bold"/>
                <a:ea typeface="Gill Sans Bold"/>
                <a:cs typeface="Gill Sans Bold"/>
                <a:sym typeface="Gill Sans Bold"/>
              </a:rPr>
              <a:t>NOT </a:t>
            </a:r>
            <a:r>
              <a:rPr lang="en-US" sz="10286" b="1">
                <a:solidFill>
                  <a:srgbClr val="002D72"/>
                </a:solidFill>
                <a:latin typeface="Gill Sans Bold"/>
                <a:ea typeface="Gill Sans Bold"/>
                <a:cs typeface="Gill Sans Bold"/>
                <a:sym typeface="Gill Sans Bold"/>
              </a:rPr>
              <a:t>to use STMO CIR</a:t>
            </a:r>
          </a:p>
        </p:txBody>
      </p:sp>
      <p:sp>
        <p:nvSpPr>
          <p:cNvPr id="17" name="TextBox 17"/>
          <p:cNvSpPr txBox="1"/>
          <p:nvPr/>
        </p:nvSpPr>
        <p:spPr>
          <a:xfrm>
            <a:off x="9498431" y="1346008"/>
            <a:ext cx="8128563" cy="8643392"/>
          </a:xfrm>
          <a:prstGeom prst="rect">
            <a:avLst/>
          </a:prstGeom>
        </p:spPr>
        <p:txBody>
          <a:bodyPr lIns="0" tIns="0" rIns="0" bIns="0" rtlCol="0" anchor="t">
            <a:spAutoFit/>
          </a:bodyPr>
          <a:lstStyle/>
          <a:p>
            <a:pPr algn="l">
              <a:lnSpc>
                <a:spcPts val="4029"/>
              </a:lnSpc>
            </a:pPr>
            <a:r>
              <a:rPr lang="en-US" sz="3385" spc="33" dirty="0">
                <a:solidFill>
                  <a:srgbClr val="81C3FE"/>
                </a:solidFill>
                <a:latin typeface="Glacial Indifference"/>
                <a:ea typeface="Glacial Indifference"/>
                <a:cs typeface="Glacial Indifference"/>
                <a:sym typeface="Glacial Indifference"/>
              </a:rPr>
              <a:t>Do not use this option for any of the following:</a:t>
            </a:r>
          </a:p>
          <a:p>
            <a:pPr marL="731031" lvl="1" indent="-365516" algn="l">
              <a:lnSpc>
                <a:spcPts val="4029"/>
              </a:lnSpc>
              <a:buFont typeface="Arial"/>
              <a:buChar char="•"/>
            </a:pPr>
            <a:r>
              <a:rPr lang="en-US" sz="3385" spc="33" dirty="0">
                <a:solidFill>
                  <a:srgbClr val="81C3FE"/>
                </a:solidFill>
                <a:latin typeface="Glacial Indifference"/>
                <a:ea typeface="Glacial Indifference"/>
                <a:cs typeface="Glacial Indifference"/>
                <a:sym typeface="Glacial Indifference"/>
              </a:rPr>
              <a:t>PI changes</a:t>
            </a:r>
          </a:p>
          <a:p>
            <a:pPr marL="731031" lvl="1" indent="-365516" algn="l">
              <a:lnSpc>
                <a:spcPts val="4029"/>
              </a:lnSpc>
              <a:buFont typeface="Arial"/>
              <a:buChar char="•"/>
            </a:pPr>
            <a:r>
              <a:rPr lang="en-US" sz="3385" spc="33" dirty="0">
                <a:solidFill>
                  <a:srgbClr val="81C3FE"/>
                </a:solidFill>
                <a:latin typeface="Glacial Indifference"/>
                <a:ea typeface="Glacial Indifference"/>
                <a:cs typeface="Glacial Indifference"/>
                <a:sym typeface="Glacial Indifference"/>
              </a:rPr>
              <a:t>Adding faculty or staff members outside the </a:t>
            </a:r>
            <a:r>
              <a:rPr lang="en-US" sz="3385" u="sng" spc="33" dirty="0">
                <a:solidFill>
                  <a:schemeClr val="accent1">
                    <a:lumMod val="20000"/>
                    <a:lumOff val="80000"/>
                  </a:schemeClr>
                </a:solidFill>
                <a:latin typeface="Glacial Indifference"/>
                <a:ea typeface="Glacial Indifference"/>
                <a:cs typeface="Glacial Indifference"/>
                <a:sym typeface="Glacial Indifference"/>
                <a:hlinkClick r:id="rId4" tooltip="https://livejohnshopkins.sharepoint.com/sites/inside-privacy-office/SitePages/about-hipaa/Index.aspx">
                  <a:extLst>
                    <a:ext uri="{A12FA001-AC4F-418D-AE19-62706E023703}">
                      <ahyp:hlinkClr xmlns:ahyp="http://schemas.microsoft.com/office/drawing/2018/hyperlinkcolor" val="tx"/>
                    </a:ext>
                  </a:extLst>
                </a:hlinkClick>
              </a:rPr>
              <a:t>covered entity</a:t>
            </a:r>
            <a:r>
              <a:rPr lang="en-US" sz="3385" spc="33" dirty="0">
                <a:solidFill>
                  <a:srgbClr val="81C3FE"/>
                </a:solidFill>
                <a:latin typeface="Glacial Indifference"/>
                <a:ea typeface="Glacial Indifference"/>
                <a:cs typeface="Glacial Indifference"/>
                <a:sym typeface="Glacial Indifference"/>
              </a:rPr>
              <a:t>. </a:t>
            </a:r>
          </a:p>
          <a:p>
            <a:pPr marL="731031" lvl="1" indent="-365516" algn="l">
              <a:lnSpc>
                <a:spcPts val="4029"/>
              </a:lnSpc>
              <a:buFont typeface="Arial"/>
              <a:buChar char="•"/>
            </a:pPr>
            <a:r>
              <a:rPr lang="en-US" sz="3385" spc="33" dirty="0">
                <a:solidFill>
                  <a:srgbClr val="81C3FE"/>
                </a:solidFill>
                <a:latin typeface="Glacial Indifference"/>
                <a:ea typeface="Glacial Indifference"/>
                <a:cs typeface="Glacial Indifference"/>
                <a:sym typeface="Glacial Indifference"/>
              </a:rPr>
              <a:t>Study team changes that will impact study documents (e.g. IDDS, Recruitment materials, Consent form)</a:t>
            </a:r>
          </a:p>
          <a:p>
            <a:pPr marL="731031" lvl="1" indent="-365516" algn="l">
              <a:lnSpc>
                <a:spcPts val="4029"/>
              </a:lnSpc>
              <a:buFont typeface="Arial"/>
              <a:buChar char="•"/>
            </a:pPr>
            <a:r>
              <a:rPr lang="en-US" sz="3385" spc="33" dirty="0">
                <a:solidFill>
                  <a:srgbClr val="81C3FE"/>
                </a:solidFill>
                <a:latin typeface="Glacial Indifference"/>
                <a:ea typeface="Glacial Indifference"/>
                <a:cs typeface="Glacial Indifference"/>
                <a:sym typeface="Glacial Indifference"/>
              </a:rPr>
              <a:t>Study t</a:t>
            </a:r>
            <a:r>
              <a:rPr lang="en-US" sz="3385" u="none" spc="33" dirty="0">
                <a:solidFill>
                  <a:srgbClr val="81C3FE"/>
                </a:solidFill>
                <a:latin typeface="Glacial Indifference"/>
                <a:ea typeface="Glacial Indifference"/>
                <a:cs typeface="Glacial Indifference"/>
                <a:sym typeface="Glacial Indifference"/>
              </a:rPr>
              <a:t>e</a:t>
            </a:r>
            <a:r>
              <a:rPr lang="en-US" sz="3385" spc="33" dirty="0">
                <a:solidFill>
                  <a:srgbClr val="81C3FE"/>
                </a:solidFill>
                <a:latin typeface="Glacial Indifference"/>
                <a:ea typeface="Glacial Indifference"/>
                <a:cs typeface="Glacial Indifference"/>
                <a:sym typeface="Glacial Indifference"/>
              </a:rPr>
              <a:t>am</a:t>
            </a:r>
            <a:r>
              <a:rPr lang="en-US" sz="3385" u="none" spc="33" dirty="0">
                <a:solidFill>
                  <a:srgbClr val="81C3FE"/>
                </a:solidFill>
                <a:latin typeface="Glacial Indifference"/>
                <a:ea typeface="Glacial Indifference"/>
                <a:cs typeface="Glacial Indifference"/>
                <a:sym typeface="Glacial Indifference"/>
              </a:rPr>
              <a:t> </a:t>
            </a:r>
            <a:r>
              <a:rPr lang="en-US" sz="3385" spc="33" dirty="0">
                <a:solidFill>
                  <a:srgbClr val="81C3FE"/>
                </a:solidFill>
                <a:latin typeface="Glacial Indifference"/>
                <a:ea typeface="Glacial Indifference"/>
                <a:cs typeface="Glacial Indifference"/>
                <a:sym typeface="Glacial Indifference"/>
              </a:rPr>
              <a:t>changes that report/update a Conflict of Interest</a:t>
            </a:r>
          </a:p>
          <a:p>
            <a:pPr marL="731031" lvl="1" indent="-365516" algn="l">
              <a:lnSpc>
                <a:spcPts val="4029"/>
              </a:lnSpc>
              <a:buFont typeface="Arial"/>
              <a:buChar char="•"/>
            </a:pPr>
            <a:r>
              <a:rPr lang="en-US" sz="3385" spc="33" dirty="0">
                <a:solidFill>
                  <a:srgbClr val="81C3FE"/>
                </a:solidFill>
                <a:latin typeface="Glacial Indifference"/>
                <a:ea typeface="Glacial Indifference"/>
                <a:cs typeface="Glacial Indifference"/>
                <a:sym typeface="Glacial Indifference"/>
              </a:rPr>
              <a:t>There is already an Change In Research undergoing review or that has been created for this study. You cannot create another one until review of the current Amendment is completed.</a:t>
            </a:r>
          </a:p>
          <a:p>
            <a:pPr marL="0" lvl="0" indent="0" algn="l">
              <a:lnSpc>
                <a:spcPts val="3385"/>
              </a:lnSpc>
            </a:pPr>
            <a:endParaRPr lang="en-US" sz="3385" spc="33" dirty="0">
              <a:solidFill>
                <a:srgbClr val="81C3FE"/>
              </a:solidFill>
              <a:latin typeface="Glacial Indifference"/>
              <a:ea typeface="Glacial Indifference"/>
              <a:cs typeface="Glacial Indifference"/>
              <a:sym typeface="Glacial Indifferenc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627836" y="-1574219"/>
            <a:ext cx="12819835" cy="12306300"/>
            <a:chOff x="0" y="0"/>
            <a:chExt cx="2283119" cy="2289579"/>
          </a:xfrm>
        </p:grpSpPr>
        <p:sp>
          <p:nvSpPr>
            <p:cNvPr id="3" name="Freeform 3"/>
            <p:cNvSpPr/>
            <p:nvPr/>
          </p:nvSpPr>
          <p:spPr>
            <a:xfrm>
              <a:off x="0" y="0"/>
              <a:ext cx="2283119" cy="2289579"/>
            </a:xfrm>
            <a:custGeom>
              <a:avLst/>
              <a:gdLst/>
              <a:ahLst/>
              <a:cxnLst/>
              <a:rect l="l" t="t" r="r" b="b"/>
              <a:pathLst>
                <a:path w="2283119" h="2289579">
                  <a:moveTo>
                    <a:pt x="0" y="0"/>
                  </a:moveTo>
                  <a:lnTo>
                    <a:pt x="2283119" y="0"/>
                  </a:lnTo>
                  <a:lnTo>
                    <a:pt x="2283119" y="2289579"/>
                  </a:lnTo>
                  <a:lnTo>
                    <a:pt x="0" y="2289579"/>
                  </a:lnTo>
                  <a:close/>
                </a:path>
              </a:pathLst>
            </a:custGeom>
            <a:solidFill>
              <a:srgbClr val="81C3FE">
                <a:alpha val="92941"/>
              </a:srgbClr>
            </a:solidFill>
          </p:spPr>
        </p:sp>
      </p:grpSp>
      <p:grpSp>
        <p:nvGrpSpPr>
          <p:cNvPr id="4" name="Group 4"/>
          <p:cNvGrpSpPr/>
          <p:nvPr/>
        </p:nvGrpSpPr>
        <p:grpSpPr>
          <a:xfrm rot="-482310">
            <a:off x="-161326" y="-127671"/>
            <a:ext cx="3295385" cy="1002470"/>
            <a:chOff x="0" y="0"/>
            <a:chExt cx="4393847" cy="1336627"/>
          </a:xfrm>
        </p:grpSpPr>
        <p:grpSp>
          <p:nvGrpSpPr>
            <p:cNvPr id="5" name="Group 5"/>
            <p:cNvGrpSpPr/>
            <p:nvPr/>
          </p:nvGrpSpPr>
          <p:grpSpPr>
            <a:xfrm>
              <a:off x="4048113" y="990893"/>
              <a:ext cx="345734" cy="345734"/>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nvGrpSpPr>
            <p:cNvPr id="7" name="Group 7"/>
            <p:cNvGrpSpPr/>
            <p:nvPr/>
          </p:nvGrpSpPr>
          <p:grpSpPr>
            <a:xfrm>
              <a:off x="2235901" y="172867"/>
              <a:ext cx="345734" cy="34573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9" name="Group 9"/>
            <p:cNvGrpSpPr/>
            <p:nvPr/>
          </p:nvGrpSpPr>
          <p:grpSpPr>
            <a:xfrm>
              <a:off x="2327002" y="818026"/>
              <a:ext cx="345734" cy="34573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9B77"/>
              </a:solidFill>
            </p:spPr>
          </p:sp>
        </p:grpSp>
        <p:grpSp>
          <p:nvGrpSpPr>
            <p:cNvPr id="11" name="Group 11"/>
            <p:cNvGrpSpPr/>
            <p:nvPr/>
          </p:nvGrpSpPr>
          <p:grpSpPr>
            <a:xfrm>
              <a:off x="1334093" y="518601"/>
              <a:ext cx="345734" cy="345734"/>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13" name="Group 13"/>
            <p:cNvGrpSpPr/>
            <p:nvPr/>
          </p:nvGrpSpPr>
          <p:grpSpPr>
            <a:xfrm>
              <a:off x="0" y="0"/>
              <a:ext cx="345734" cy="345734"/>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sp>
        <p:nvSpPr>
          <p:cNvPr id="15" name="Freeform 15"/>
          <p:cNvSpPr/>
          <p:nvPr/>
        </p:nvSpPr>
        <p:spPr>
          <a:xfrm>
            <a:off x="12333735" y="1714500"/>
            <a:ext cx="5833087" cy="5833087"/>
          </a:xfrm>
          <a:custGeom>
            <a:avLst/>
            <a:gdLst/>
            <a:ahLst/>
            <a:cxnLst/>
            <a:rect l="l" t="t" r="r" b="b"/>
            <a:pathLst>
              <a:path w="5833087" h="5833087">
                <a:moveTo>
                  <a:pt x="0" y="0"/>
                </a:moveTo>
                <a:lnTo>
                  <a:pt x="5833086" y="0"/>
                </a:lnTo>
                <a:lnTo>
                  <a:pt x="5833086" y="5833087"/>
                </a:lnTo>
                <a:lnTo>
                  <a:pt x="0" y="58330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a:off x="13192878" y="252153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TextBox 17"/>
          <p:cNvSpPr txBox="1"/>
          <p:nvPr/>
        </p:nvSpPr>
        <p:spPr>
          <a:xfrm>
            <a:off x="228600" y="2903866"/>
            <a:ext cx="11811000" cy="8349017"/>
          </a:xfrm>
          <a:prstGeom prst="rect">
            <a:avLst/>
          </a:prstGeom>
        </p:spPr>
        <p:txBody>
          <a:bodyPr wrap="square" lIns="0" tIns="0" rIns="0" bIns="0" rtlCol="0" anchor="t">
            <a:spAutoFit/>
          </a:bodyPr>
          <a:lstStyle/>
          <a:p>
            <a:pPr algn="l">
              <a:lnSpc>
                <a:spcPts val="3118"/>
              </a:lnSpc>
            </a:pPr>
            <a:endParaRPr lang="en-US" sz="3118" spc="31" dirty="0">
              <a:solidFill>
                <a:srgbClr val="002D72"/>
              </a:solidFill>
              <a:latin typeface="Glacial Indifference"/>
              <a:ea typeface="Glacial Indifference"/>
              <a:cs typeface="Glacial Indifference"/>
              <a:sym typeface="Glacial Indifference"/>
            </a:endParaRPr>
          </a:p>
          <a:p>
            <a:pPr algn="l">
              <a:lnSpc>
                <a:spcPts val="3118"/>
              </a:lnSpc>
            </a:pPr>
            <a:r>
              <a:rPr lang="en-US" sz="3118" spc="31" dirty="0">
                <a:solidFill>
                  <a:srgbClr val="002D72"/>
                </a:solidFill>
                <a:latin typeface="Glacial Indifference"/>
                <a:ea typeface="Glacial Indifference"/>
                <a:cs typeface="Glacial Indifference"/>
                <a:sym typeface="Glacial Indifference"/>
              </a:rPr>
              <a:t>When adding or updating a study team member using a STMO CIR, you may encounter study team member errors or study-level validation errors that will prevent the STMO CIR from being submitted.</a:t>
            </a:r>
          </a:p>
          <a:p>
            <a:pPr algn="l">
              <a:lnSpc>
                <a:spcPts val="3118"/>
              </a:lnSpc>
            </a:pPr>
            <a:endParaRPr lang="en-US" sz="3118" spc="31" dirty="0">
              <a:solidFill>
                <a:srgbClr val="002D72"/>
              </a:solidFill>
              <a:latin typeface="Glacial Indifference"/>
              <a:ea typeface="Glacial Indifference"/>
              <a:cs typeface="Glacial Indifference"/>
              <a:sym typeface="Glacial Indifference"/>
            </a:endParaRPr>
          </a:p>
          <a:p>
            <a:pPr lvl="1">
              <a:lnSpc>
                <a:spcPts val="3118"/>
              </a:lnSpc>
            </a:pPr>
            <a:r>
              <a:rPr lang="en-US" sz="2800" spc="31" dirty="0">
                <a:solidFill>
                  <a:srgbClr val="002D72"/>
                </a:solidFill>
                <a:latin typeface="Glacial Indifference"/>
                <a:ea typeface="Glacial Indifference"/>
                <a:cs typeface="Glacial Indifference"/>
                <a:sym typeface="Glacial Indifference"/>
              </a:rPr>
              <a:t>Study team member errors occur when the study team member that is being added, removed or updated does not meet the criteria for an administrative review. e.g. there is a conflict of interest that requires review or training has expired.</a:t>
            </a:r>
          </a:p>
          <a:p>
            <a:pPr lvl="1">
              <a:lnSpc>
                <a:spcPts val="3118"/>
              </a:lnSpc>
            </a:pPr>
            <a:r>
              <a:rPr lang="en-US" sz="2800" spc="31" dirty="0">
                <a:solidFill>
                  <a:srgbClr val="002D72"/>
                </a:solidFill>
                <a:latin typeface="Glacial Indifference"/>
                <a:ea typeface="Glacial Indifference"/>
                <a:cs typeface="Glacial Indifference"/>
                <a:sym typeface="Glacial Indifference"/>
              </a:rPr>
              <a:t> </a:t>
            </a:r>
          </a:p>
          <a:p>
            <a:pPr lvl="1">
              <a:lnSpc>
                <a:spcPts val="3118"/>
              </a:lnSpc>
            </a:pPr>
            <a:r>
              <a:rPr lang="en-US" sz="2800" spc="31" dirty="0">
                <a:solidFill>
                  <a:srgbClr val="002D72"/>
                </a:solidFill>
                <a:latin typeface="Glacial Indifference"/>
                <a:ea typeface="Glacial Indifference"/>
                <a:cs typeface="Glacial Indifference"/>
                <a:sym typeface="Glacial Indifference"/>
              </a:rPr>
              <a:t>Study-level validation errors can occur when the requested change does not follow the guidelines or policies. e.g.  </a:t>
            </a:r>
            <a:r>
              <a:rPr lang="en-US" sz="2800" spc="31" dirty="0" err="1">
                <a:solidFill>
                  <a:srgbClr val="002D72"/>
                </a:solidFill>
                <a:latin typeface="Glacial Indifference"/>
                <a:ea typeface="Glacial Indifference"/>
                <a:cs typeface="Glacial Indifference"/>
                <a:sym typeface="Glacial Indifference"/>
              </a:rPr>
              <a:t>REWards</a:t>
            </a:r>
            <a:r>
              <a:rPr lang="en-US" sz="2800" spc="31" dirty="0">
                <a:solidFill>
                  <a:srgbClr val="002D72"/>
                </a:solidFill>
                <a:latin typeface="Glacial Indifference"/>
                <a:ea typeface="Glacial Indifference"/>
                <a:cs typeface="Glacial Indifference"/>
                <a:sym typeface="Glacial Indifference"/>
              </a:rPr>
              <a:t> training has not been completed by the PI or there is not a physician-investigator or mid-level provider to obtain informed consent if required.</a:t>
            </a:r>
          </a:p>
          <a:p>
            <a:pPr algn="l">
              <a:lnSpc>
                <a:spcPts val="3118"/>
              </a:lnSpc>
            </a:pPr>
            <a:endParaRPr lang="en-US" sz="3118" spc="31" dirty="0">
              <a:solidFill>
                <a:srgbClr val="002D72"/>
              </a:solidFill>
              <a:latin typeface="Glacial Indifference"/>
              <a:ea typeface="Glacial Indifference"/>
              <a:cs typeface="Glacial Indifference"/>
              <a:sym typeface="Glacial Indifference"/>
            </a:endParaRPr>
          </a:p>
          <a:p>
            <a:pPr algn="l">
              <a:lnSpc>
                <a:spcPts val="3118"/>
              </a:lnSpc>
            </a:pPr>
            <a:r>
              <a:rPr lang="en-US" sz="3118" spc="31" dirty="0">
                <a:solidFill>
                  <a:srgbClr val="002D72"/>
                </a:solidFill>
                <a:latin typeface="Glacial Indifference"/>
                <a:ea typeface="Glacial Indifference"/>
                <a:cs typeface="Glacial Indifference"/>
                <a:sym typeface="Glacial Indifference"/>
              </a:rPr>
              <a:t>These errors will either need to be fixed in order to proceed, or the STMO CIR will have to be withdrawn.</a:t>
            </a:r>
          </a:p>
          <a:p>
            <a:pPr algn="l">
              <a:lnSpc>
                <a:spcPts val="3118"/>
              </a:lnSpc>
            </a:pPr>
            <a:endParaRPr lang="en-US" sz="3118" spc="31" dirty="0">
              <a:solidFill>
                <a:srgbClr val="002D72"/>
              </a:solidFill>
              <a:latin typeface="Glacial Indifference"/>
              <a:ea typeface="Glacial Indifference"/>
              <a:cs typeface="Glacial Indifference"/>
              <a:sym typeface="Glacial Indifference"/>
            </a:endParaRPr>
          </a:p>
          <a:p>
            <a:pPr algn="l">
              <a:lnSpc>
                <a:spcPts val="3118"/>
              </a:lnSpc>
            </a:pPr>
            <a:endParaRPr lang="en-US" sz="3118" spc="31" dirty="0">
              <a:solidFill>
                <a:srgbClr val="002D72"/>
              </a:solidFill>
              <a:latin typeface="Glacial Indifference"/>
              <a:ea typeface="Glacial Indifference"/>
              <a:cs typeface="Glacial Indifference"/>
              <a:sym typeface="Glacial Indifference"/>
            </a:endParaRPr>
          </a:p>
          <a:p>
            <a:pPr marL="0" lvl="0" indent="0" algn="l">
              <a:lnSpc>
                <a:spcPts val="3118"/>
              </a:lnSpc>
            </a:pPr>
            <a:endParaRPr lang="en-US" sz="3118" spc="31" dirty="0">
              <a:solidFill>
                <a:srgbClr val="002D72"/>
              </a:solidFill>
              <a:latin typeface="Glacial Indifference"/>
              <a:ea typeface="Glacial Indifference"/>
              <a:cs typeface="Glacial Indifference"/>
              <a:sym typeface="Glacial Indifference"/>
            </a:endParaRPr>
          </a:p>
        </p:txBody>
      </p:sp>
      <p:sp>
        <p:nvSpPr>
          <p:cNvPr id="18" name="TextBox 18"/>
          <p:cNvSpPr txBox="1"/>
          <p:nvPr/>
        </p:nvSpPr>
        <p:spPr>
          <a:xfrm>
            <a:off x="1122914" y="381552"/>
            <a:ext cx="7927358" cy="3159341"/>
          </a:xfrm>
          <a:prstGeom prst="rect">
            <a:avLst/>
          </a:prstGeom>
        </p:spPr>
        <p:txBody>
          <a:bodyPr lIns="0" tIns="0" rIns="0" bIns="0" rtlCol="0" anchor="t">
            <a:spAutoFit/>
          </a:bodyPr>
          <a:lstStyle/>
          <a:p>
            <a:pPr algn="ctr">
              <a:lnSpc>
                <a:spcPts val="10585"/>
              </a:lnSpc>
            </a:pPr>
            <a:r>
              <a:rPr lang="en-US" sz="14114" b="1" dirty="0">
                <a:solidFill>
                  <a:srgbClr val="002D72"/>
                </a:solidFill>
                <a:latin typeface="Gill Sans Bold"/>
                <a:ea typeface="Gill Sans Bold"/>
                <a:cs typeface="Gill Sans Bold"/>
                <a:sym typeface="Gill Sans Bold"/>
              </a:rPr>
              <a:t>Error Messages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3998790" y="-800100"/>
            <a:ext cx="5421038" cy="12306300"/>
            <a:chOff x="0" y="0"/>
            <a:chExt cx="1008581" cy="2289579"/>
          </a:xfrm>
        </p:grpSpPr>
        <p:sp>
          <p:nvSpPr>
            <p:cNvPr id="3" name="Freeform 3"/>
            <p:cNvSpPr/>
            <p:nvPr/>
          </p:nvSpPr>
          <p:spPr>
            <a:xfrm>
              <a:off x="0" y="0"/>
              <a:ext cx="1008581" cy="2289579"/>
            </a:xfrm>
            <a:custGeom>
              <a:avLst/>
              <a:gdLst/>
              <a:ahLst/>
              <a:cxnLst/>
              <a:rect l="l" t="t" r="r" b="b"/>
              <a:pathLst>
                <a:path w="1008581" h="2289579">
                  <a:moveTo>
                    <a:pt x="0" y="0"/>
                  </a:moveTo>
                  <a:lnTo>
                    <a:pt x="1008581" y="0"/>
                  </a:lnTo>
                  <a:lnTo>
                    <a:pt x="1008581" y="2289579"/>
                  </a:lnTo>
                  <a:lnTo>
                    <a:pt x="0" y="2289579"/>
                  </a:lnTo>
                  <a:close/>
                </a:path>
              </a:pathLst>
            </a:custGeom>
            <a:solidFill>
              <a:srgbClr val="81C3FE">
                <a:alpha val="92941"/>
              </a:srgbClr>
            </a:solidFill>
          </p:spPr>
        </p:sp>
      </p:grpSp>
      <p:grpSp>
        <p:nvGrpSpPr>
          <p:cNvPr id="4" name="Group 4"/>
          <p:cNvGrpSpPr/>
          <p:nvPr/>
        </p:nvGrpSpPr>
        <p:grpSpPr>
          <a:xfrm rot="-1713248">
            <a:off x="-494232" y="560921"/>
            <a:ext cx="3295385" cy="1002470"/>
            <a:chOff x="0" y="0"/>
            <a:chExt cx="4393847" cy="1336627"/>
          </a:xfrm>
        </p:grpSpPr>
        <p:grpSp>
          <p:nvGrpSpPr>
            <p:cNvPr id="5" name="Group 5"/>
            <p:cNvGrpSpPr/>
            <p:nvPr/>
          </p:nvGrpSpPr>
          <p:grpSpPr>
            <a:xfrm>
              <a:off x="4048113" y="990893"/>
              <a:ext cx="345734" cy="345734"/>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nvGrpSpPr>
            <p:cNvPr id="7" name="Group 7"/>
            <p:cNvGrpSpPr/>
            <p:nvPr/>
          </p:nvGrpSpPr>
          <p:grpSpPr>
            <a:xfrm>
              <a:off x="2235901" y="172867"/>
              <a:ext cx="345734" cy="34573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9" name="Group 9"/>
            <p:cNvGrpSpPr/>
            <p:nvPr/>
          </p:nvGrpSpPr>
          <p:grpSpPr>
            <a:xfrm>
              <a:off x="2327002" y="818026"/>
              <a:ext cx="345734" cy="34573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9B77"/>
              </a:solidFill>
            </p:spPr>
          </p:sp>
        </p:grpSp>
        <p:grpSp>
          <p:nvGrpSpPr>
            <p:cNvPr id="11" name="Group 11"/>
            <p:cNvGrpSpPr/>
            <p:nvPr/>
          </p:nvGrpSpPr>
          <p:grpSpPr>
            <a:xfrm>
              <a:off x="1334093" y="518601"/>
              <a:ext cx="345734" cy="345734"/>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13" name="Group 13"/>
            <p:cNvGrpSpPr/>
            <p:nvPr/>
          </p:nvGrpSpPr>
          <p:grpSpPr>
            <a:xfrm>
              <a:off x="0" y="0"/>
              <a:ext cx="345734" cy="345734"/>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sp>
        <p:nvSpPr>
          <p:cNvPr id="15" name="TextBox 15"/>
          <p:cNvSpPr txBox="1"/>
          <p:nvPr/>
        </p:nvSpPr>
        <p:spPr>
          <a:xfrm>
            <a:off x="1482654" y="3543300"/>
            <a:ext cx="16576746" cy="7281417"/>
          </a:xfrm>
          <a:prstGeom prst="rect">
            <a:avLst/>
          </a:prstGeom>
        </p:spPr>
        <p:txBody>
          <a:bodyPr wrap="square" lIns="0" tIns="0" rIns="0" bIns="0" rtlCol="0" anchor="t">
            <a:spAutoFit/>
          </a:bodyPr>
          <a:lstStyle/>
          <a:p>
            <a:pPr algn="l">
              <a:lnSpc>
                <a:spcPts val="3418"/>
              </a:lnSpc>
            </a:pPr>
            <a:r>
              <a:rPr lang="en-US" sz="3418" spc="34" dirty="0">
                <a:solidFill>
                  <a:srgbClr val="F1C400"/>
                </a:solidFill>
                <a:latin typeface="Glacial Indifference"/>
                <a:ea typeface="Glacial Indifference"/>
                <a:cs typeface="Glacial Indifference"/>
                <a:sym typeface="Glacial Indifference"/>
              </a:rPr>
              <a:t>The following are types of Study Level Validation Errors you may encounter:</a:t>
            </a:r>
          </a:p>
          <a:p>
            <a:pPr algn="l">
              <a:lnSpc>
                <a:spcPts val="4614"/>
              </a:lnSpc>
            </a:pPr>
            <a:r>
              <a:rPr lang="en-US" sz="3418" spc="34" dirty="0">
                <a:solidFill>
                  <a:srgbClr val="F1C400"/>
                </a:solidFill>
                <a:latin typeface="Glacial Indifference"/>
                <a:ea typeface="Glacial Indifference"/>
                <a:cs typeface="Glacial Indifference"/>
                <a:sym typeface="Glacial Indifference"/>
              </a:rPr>
              <a:t></a:t>
            </a:r>
          </a:p>
          <a:p>
            <a:pPr marL="738044" lvl="1" indent="-369022" algn="l">
              <a:lnSpc>
                <a:spcPts val="4614"/>
              </a:lnSpc>
              <a:buFont typeface="Arial"/>
              <a:buChar char="•"/>
            </a:pPr>
            <a:r>
              <a:rPr lang="en-US" sz="3418" spc="34" dirty="0">
                <a:solidFill>
                  <a:srgbClr val="F1C400"/>
                </a:solidFill>
                <a:latin typeface="Glacial Indifference"/>
                <a:ea typeface="Glacial Indifference"/>
                <a:cs typeface="Glacial Indifference"/>
                <a:sym typeface="Glacial Indifference"/>
              </a:rPr>
              <a:t>This is not an active study. You cannot submit a Further Study Action.</a:t>
            </a:r>
          </a:p>
          <a:p>
            <a:pPr marL="738044" lvl="1" indent="-369022" algn="l">
              <a:lnSpc>
                <a:spcPts val="4614"/>
              </a:lnSpc>
              <a:buFont typeface="Arial"/>
              <a:buChar char="•"/>
            </a:pPr>
            <a:r>
              <a:rPr lang="en-US" sz="3418" spc="34" dirty="0">
                <a:solidFill>
                  <a:srgbClr val="F1C400"/>
                </a:solidFill>
                <a:latin typeface="Glacial Indifference"/>
                <a:ea typeface="Glacial Indifference"/>
                <a:cs typeface="Glacial Indifference"/>
                <a:sym typeface="Glacial Indifference"/>
              </a:rPr>
              <a:t>This study does not have a study team member listed as providing physician/mid-level provider consent for a study that requires this. Please ensure that any designated study team member has agreed to participate as a mid-level provider.</a:t>
            </a:r>
          </a:p>
          <a:p>
            <a:pPr marL="738044" lvl="1" indent="-369022" algn="l">
              <a:lnSpc>
                <a:spcPts val="4614"/>
              </a:lnSpc>
              <a:buFont typeface="Arial"/>
              <a:buChar char="•"/>
            </a:pPr>
            <a:r>
              <a:rPr lang="en-US" sz="3418" spc="34" dirty="0">
                <a:solidFill>
                  <a:srgbClr val="F1C400"/>
                </a:solidFill>
                <a:latin typeface="Glacial Indifference"/>
                <a:ea typeface="Glacial Indifference"/>
                <a:cs typeface="Glacial Indifference"/>
                <a:sym typeface="Glacial Indifference"/>
              </a:rPr>
              <a:t>PI must have completed </a:t>
            </a:r>
            <a:r>
              <a:rPr lang="en-US" sz="3418" spc="34" dirty="0" err="1">
                <a:solidFill>
                  <a:srgbClr val="F1C400"/>
                </a:solidFill>
                <a:latin typeface="Glacial Indifference"/>
                <a:ea typeface="Glacial Indifference"/>
                <a:cs typeface="Glacial Indifference"/>
                <a:sym typeface="Glacial Indifference"/>
              </a:rPr>
              <a:t>REWards</a:t>
            </a:r>
            <a:r>
              <a:rPr lang="en-US" sz="3418" spc="34" dirty="0">
                <a:solidFill>
                  <a:srgbClr val="F1C400"/>
                </a:solidFill>
                <a:latin typeface="Glacial Indifference"/>
                <a:ea typeface="Glacial Indifference"/>
                <a:cs typeface="Glacial Indifference"/>
                <a:sym typeface="Glacial Indifference"/>
              </a:rPr>
              <a:t> training by the indicated date to allow submission of the Study Team Only CIR.</a:t>
            </a:r>
          </a:p>
          <a:p>
            <a:pPr marL="738044" lvl="1" indent="-369022" algn="l">
              <a:lnSpc>
                <a:spcPts val="4614"/>
              </a:lnSpc>
              <a:buFont typeface="Arial"/>
              <a:buChar char="•"/>
            </a:pPr>
            <a:r>
              <a:rPr lang="en-US" sz="3418" spc="34" dirty="0">
                <a:solidFill>
                  <a:srgbClr val="F1C400"/>
                </a:solidFill>
                <a:latin typeface="Glacial Indifference"/>
                <a:ea typeface="Glacial Indifference"/>
                <a:cs typeface="Glacial Indifference"/>
                <a:sym typeface="Glacial Indifference"/>
              </a:rPr>
              <a:t>All STMs listed above have errors (No study team member updates can proceed on the Study Team Member Only CIR). Please resolve any errors, or withdraw the entire Study Team Member Only CIR. </a:t>
            </a:r>
          </a:p>
          <a:p>
            <a:pPr algn="l">
              <a:lnSpc>
                <a:spcPts val="4209"/>
              </a:lnSpc>
            </a:pPr>
            <a:endParaRPr lang="en-US" sz="3418" spc="34" dirty="0">
              <a:solidFill>
                <a:srgbClr val="F1C400"/>
              </a:solidFill>
              <a:latin typeface="Glacial Indifference"/>
              <a:ea typeface="Glacial Indifference"/>
              <a:cs typeface="Glacial Indifference"/>
              <a:sym typeface="Glacial Indifference"/>
            </a:endParaRPr>
          </a:p>
          <a:p>
            <a:pPr algn="l">
              <a:lnSpc>
                <a:spcPts val="3118"/>
              </a:lnSpc>
            </a:pPr>
            <a:endParaRPr lang="en-US" sz="3418" spc="34" dirty="0">
              <a:solidFill>
                <a:srgbClr val="F1C400"/>
              </a:solidFill>
              <a:latin typeface="Glacial Indifference"/>
              <a:ea typeface="Glacial Indifference"/>
              <a:cs typeface="Glacial Indifference"/>
              <a:sym typeface="Glacial Indifference"/>
            </a:endParaRPr>
          </a:p>
        </p:txBody>
      </p:sp>
      <p:sp>
        <p:nvSpPr>
          <p:cNvPr id="16" name="TextBox 16"/>
          <p:cNvSpPr txBox="1"/>
          <p:nvPr/>
        </p:nvSpPr>
        <p:spPr>
          <a:xfrm>
            <a:off x="5534968" y="723032"/>
            <a:ext cx="7927358" cy="3159341"/>
          </a:xfrm>
          <a:prstGeom prst="rect">
            <a:avLst/>
          </a:prstGeom>
        </p:spPr>
        <p:txBody>
          <a:bodyPr lIns="0" tIns="0" rIns="0" bIns="0" rtlCol="0" anchor="t">
            <a:spAutoFit/>
          </a:bodyPr>
          <a:lstStyle/>
          <a:p>
            <a:pPr algn="ctr">
              <a:lnSpc>
                <a:spcPts val="10585"/>
              </a:lnSpc>
            </a:pPr>
            <a:r>
              <a:rPr lang="en-US" sz="14114" b="1">
                <a:solidFill>
                  <a:srgbClr val="81C3FE"/>
                </a:solidFill>
                <a:latin typeface="Gill Sans Bold"/>
                <a:ea typeface="Gill Sans Bold"/>
                <a:cs typeface="Gill Sans Bold"/>
                <a:sym typeface="Gill Sans Bold"/>
              </a:rPr>
              <a:t>Error Messages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822390" y="658537"/>
            <a:ext cx="16678804" cy="8830698"/>
            <a:chOff x="0" y="0"/>
            <a:chExt cx="2728933" cy="1444851"/>
          </a:xfrm>
        </p:grpSpPr>
        <p:sp>
          <p:nvSpPr>
            <p:cNvPr id="3" name="Freeform 3"/>
            <p:cNvSpPr/>
            <p:nvPr/>
          </p:nvSpPr>
          <p:spPr>
            <a:xfrm>
              <a:off x="0" y="0"/>
              <a:ext cx="2728933" cy="1444851"/>
            </a:xfrm>
            <a:custGeom>
              <a:avLst/>
              <a:gdLst/>
              <a:ahLst/>
              <a:cxnLst/>
              <a:rect l="l" t="t" r="r" b="b"/>
              <a:pathLst>
                <a:path w="2728933" h="1444851">
                  <a:moveTo>
                    <a:pt x="0" y="0"/>
                  </a:moveTo>
                  <a:lnTo>
                    <a:pt x="2728933" y="0"/>
                  </a:lnTo>
                  <a:lnTo>
                    <a:pt x="2728933" y="1444851"/>
                  </a:lnTo>
                  <a:lnTo>
                    <a:pt x="0" y="1444851"/>
                  </a:lnTo>
                  <a:close/>
                </a:path>
              </a:pathLst>
            </a:custGeom>
            <a:solidFill>
              <a:srgbClr val="81C3FE"/>
            </a:solidFill>
          </p:spPr>
        </p:sp>
      </p:grpSp>
      <p:sp>
        <p:nvSpPr>
          <p:cNvPr id="4" name="TextBox 4"/>
          <p:cNvSpPr txBox="1"/>
          <p:nvPr/>
        </p:nvSpPr>
        <p:spPr>
          <a:xfrm>
            <a:off x="1768635" y="770498"/>
            <a:ext cx="14984766" cy="2173822"/>
          </a:xfrm>
          <a:prstGeom prst="rect">
            <a:avLst/>
          </a:prstGeom>
        </p:spPr>
        <p:txBody>
          <a:bodyPr lIns="0" tIns="0" rIns="0" bIns="0" rtlCol="0" anchor="t">
            <a:spAutoFit/>
          </a:bodyPr>
          <a:lstStyle/>
          <a:p>
            <a:pPr algn="l">
              <a:lnSpc>
                <a:spcPts val="7828"/>
              </a:lnSpc>
            </a:pPr>
            <a:r>
              <a:rPr lang="en-US" sz="7600" b="1">
                <a:solidFill>
                  <a:srgbClr val="002D72"/>
                </a:solidFill>
                <a:latin typeface="Gill Sans Bold"/>
                <a:ea typeface="Gill Sans Bold"/>
                <a:cs typeface="Gill Sans Bold"/>
                <a:sym typeface="Gill Sans Bold"/>
              </a:rPr>
              <a:t>Study Team Member Only Change in Research (STMO CIR)</a:t>
            </a:r>
          </a:p>
        </p:txBody>
      </p:sp>
      <p:sp>
        <p:nvSpPr>
          <p:cNvPr id="5" name="TextBox 5"/>
          <p:cNvSpPr txBox="1"/>
          <p:nvPr/>
        </p:nvSpPr>
        <p:spPr>
          <a:xfrm>
            <a:off x="11068085" y="4181279"/>
            <a:ext cx="4751642" cy="341484"/>
          </a:xfrm>
          <a:prstGeom prst="rect">
            <a:avLst/>
          </a:prstGeom>
        </p:spPr>
        <p:txBody>
          <a:bodyPr lIns="0" tIns="0" rIns="0" bIns="0" rtlCol="0" anchor="t">
            <a:spAutoFit/>
          </a:bodyPr>
          <a:lstStyle/>
          <a:p>
            <a:pPr algn="ctr">
              <a:lnSpc>
                <a:spcPts val="2696"/>
              </a:lnSpc>
            </a:pPr>
            <a:r>
              <a:rPr lang="en-US" sz="2247" dirty="0">
                <a:solidFill>
                  <a:srgbClr val="002D72"/>
                </a:solidFill>
                <a:latin typeface="Glacial Indifference"/>
                <a:ea typeface="Glacial Indifference"/>
                <a:cs typeface="Glacial Indifference"/>
                <a:sym typeface="Glacial Indifference"/>
              </a:rPr>
              <a:t>Add new study team members</a:t>
            </a:r>
          </a:p>
        </p:txBody>
      </p:sp>
      <p:sp>
        <p:nvSpPr>
          <p:cNvPr id="6" name="Freeform 6"/>
          <p:cNvSpPr/>
          <p:nvPr/>
        </p:nvSpPr>
        <p:spPr>
          <a:xfrm rot="-10800000">
            <a:off x="10816862" y="3069112"/>
            <a:ext cx="5446366" cy="1007420"/>
          </a:xfrm>
          <a:custGeom>
            <a:avLst/>
            <a:gdLst/>
            <a:ahLst/>
            <a:cxnLst/>
            <a:rect l="l" t="t" r="r" b="b"/>
            <a:pathLst>
              <a:path w="5446366" h="1007420">
                <a:moveTo>
                  <a:pt x="0" y="0"/>
                </a:moveTo>
                <a:lnTo>
                  <a:pt x="5446366" y="0"/>
                </a:lnTo>
                <a:lnTo>
                  <a:pt x="5446366" y="1007421"/>
                </a:lnTo>
                <a:lnTo>
                  <a:pt x="0" y="10074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11344256" y="3339240"/>
            <a:ext cx="4391578" cy="726017"/>
          </a:xfrm>
          <a:prstGeom prst="rect">
            <a:avLst/>
          </a:prstGeom>
        </p:spPr>
        <p:txBody>
          <a:bodyPr lIns="0" tIns="0" rIns="0" bIns="0" rtlCol="0" anchor="t">
            <a:spAutoFit/>
          </a:bodyPr>
          <a:lstStyle/>
          <a:p>
            <a:pPr algn="ctr">
              <a:lnSpc>
                <a:spcPts val="4414"/>
              </a:lnSpc>
            </a:pPr>
            <a:r>
              <a:rPr lang="en-US" sz="5255" b="1" spc="31" dirty="0">
                <a:solidFill>
                  <a:srgbClr val="002D72"/>
                </a:solidFill>
                <a:latin typeface="Gill Sans Bold"/>
                <a:ea typeface="Gill Sans Bold"/>
                <a:cs typeface="Gill Sans Bold"/>
                <a:sym typeface="Gill Sans Bold"/>
              </a:rPr>
              <a:t>ADD</a:t>
            </a:r>
          </a:p>
        </p:txBody>
      </p:sp>
      <p:sp>
        <p:nvSpPr>
          <p:cNvPr id="8" name="TextBox 8"/>
          <p:cNvSpPr txBox="1"/>
          <p:nvPr/>
        </p:nvSpPr>
        <p:spPr>
          <a:xfrm>
            <a:off x="11164224" y="6236832"/>
            <a:ext cx="4751642" cy="341484"/>
          </a:xfrm>
          <a:prstGeom prst="rect">
            <a:avLst/>
          </a:prstGeom>
        </p:spPr>
        <p:txBody>
          <a:bodyPr lIns="0" tIns="0" rIns="0" bIns="0" rtlCol="0" anchor="t">
            <a:spAutoFit/>
          </a:bodyPr>
          <a:lstStyle/>
          <a:p>
            <a:pPr algn="ctr">
              <a:lnSpc>
                <a:spcPts val="2696"/>
              </a:lnSpc>
            </a:pPr>
            <a:r>
              <a:rPr lang="en-US" sz="2247" dirty="0">
                <a:solidFill>
                  <a:srgbClr val="002D72"/>
                </a:solidFill>
                <a:latin typeface="Glacial Indifference"/>
                <a:ea typeface="Glacial Indifference"/>
                <a:cs typeface="Glacial Indifference"/>
                <a:sym typeface="Glacial Indifference"/>
              </a:rPr>
              <a:t>Remove study team members</a:t>
            </a:r>
          </a:p>
        </p:txBody>
      </p:sp>
      <p:sp>
        <p:nvSpPr>
          <p:cNvPr id="9" name="Freeform 9"/>
          <p:cNvSpPr/>
          <p:nvPr/>
        </p:nvSpPr>
        <p:spPr>
          <a:xfrm rot="-10800000">
            <a:off x="10816862" y="5034594"/>
            <a:ext cx="5446366" cy="1007420"/>
          </a:xfrm>
          <a:custGeom>
            <a:avLst/>
            <a:gdLst/>
            <a:ahLst/>
            <a:cxnLst/>
            <a:rect l="l" t="t" r="r" b="b"/>
            <a:pathLst>
              <a:path w="5446366" h="1007420">
                <a:moveTo>
                  <a:pt x="0" y="0"/>
                </a:moveTo>
                <a:lnTo>
                  <a:pt x="5446366" y="0"/>
                </a:lnTo>
                <a:lnTo>
                  <a:pt x="5446366" y="1007420"/>
                </a:lnTo>
                <a:lnTo>
                  <a:pt x="0" y="1007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11344256" y="5316387"/>
            <a:ext cx="4391578" cy="726017"/>
          </a:xfrm>
          <a:prstGeom prst="rect">
            <a:avLst/>
          </a:prstGeom>
        </p:spPr>
        <p:txBody>
          <a:bodyPr lIns="0" tIns="0" rIns="0" bIns="0" rtlCol="0" anchor="t">
            <a:spAutoFit/>
          </a:bodyPr>
          <a:lstStyle/>
          <a:p>
            <a:pPr algn="ctr">
              <a:lnSpc>
                <a:spcPts val="4414"/>
              </a:lnSpc>
            </a:pPr>
            <a:r>
              <a:rPr lang="en-US" sz="5255" b="1" spc="31" dirty="0">
                <a:solidFill>
                  <a:srgbClr val="002D72"/>
                </a:solidFill>
                <a:latin typeface="Gill Sans Bold"/>
                <a:ea typeface="Gill Sans Bold"/>
                <a:cs typeface="Gill Sans Bold"/>
                <a:sym typeface="Gill Sans Bold"/>
              </a:rPr>
              <a:t>REMOVE </a:t>
            </a:r>
          </a:p>
        </p:txBody>
      </p:sp>
      <p:sp>
        <p:nvSpPr>
          <p:cNvPr id="11" name="TextBox 11"/>
          <p:cNvSpPr txBox="1"/>
          <p:nvPr/>
        </p:nvSpPr>
        <p:spPr>
          <a:xfrm>
            <a:off x="11033142" y="8266181"/>
            <a:ext cx="4751642" cy="682967"/>
          </a:xfrm>
          <a:prstGeom prst="rect">
            <a:avLst/>
          </a:prstGeom>
        </p:spPr>
        <p:txBody>
          <a:bodyPr lIns="0" tIns="0" rIns="0" bIns="0" rtlCol="0" anchor="t">
            <a:spAutoFit/>
          </a:bodyPr>
          <a:lstStyle/>
          <a:p>
            <a:pPr algn="ctr">
              <a:lnSpc>
                <a:spcPts val="2696"/>
              </a:lnSpc>
            </a:pPr>
            <a:r>
              <a:rPr lang="en-US" sz="2247" dirty="0">
                <a:solidFill>
                  <a:srgbClr val="002D72"/>
                </a:solidFill>
                <a:latin typeface="Glacial Indifference"/>
                <a:ea typeface="Glacial Indifference"/>
                <a:cs typeface="Glacial Indifference"/>
                <a:sym typeface="Glacial Indifference"/>
              </a:rPr>
              <a:t>Update role and affiliation of study team members</a:t>
            </a:r>
          </a:p>
        </p:txBody>
      </p:sp>
      <p:sp>
        <p:nvSpPr>
          <p:cNvPr id="12" name="Freeform 12"/>
          <p:cNvSpPr/>
          <p:nvPr/>
        </p:nvSpPr>
        <p:spPr>
          <a:xfrm rot="-10800000">
            <a:off x="10681207" y="7000077"/>
            <a:ext cx="5446366" cy="1007420"/>
          </a:xfrm>
          <a:custGeom>
            <a:avLst/>
            <a:gdLst/>
            <a:ahLst/>
            <a:cxnLst/>
            <a:rect l="l" t="t" r="r" b="b"/>
            <a:pathLst>
              <a:path w="5446366" h="1007420">
                <a:moveTo>
                  <a:pt x="0" y="0"/>
                </a:moveTo>
                <a:lnTo>
                  <a:pt x="5446367" y="0"/>
                </a:lnTo>
                <a:lnTo>
                  <a:pt x="5446367" y="1007420"/>
                </a:lnTo>
                <a:lnTo>
                  <a:pt x="0" y="10074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11164224" y="7289145"/>
            <a:ext cx="4391578" cy="726017"/>
          </a:xfrm>
          <a:prstGeom prst="rect">
            <a:avLst/>
          </a:prstGeom>
        </p:spPr>
        <p:txBody>
          <a:bodyPr lIns="0" tIns="0" rIns="0" bIns="0" rtlCol="0" anchor="t">
            <a:spAutoFit/>
          </a:bodyPr>
          <a:lstStyle/>
          <a:p>
            <a:pPr algn="ctr">
              <a:lnSpc>
                <a:spcPts val="4414"/>
              </a:lnSpc>
            </a:pPr>
            <a:r>
              <a:rPr lang="en-US" sz="5255" b="1" spc="31" dirty="0">
                <a:solidFill>
                  <a:srgbClr val="002D72"/>
                </a:solidFill>
                <a:latin typeface="Gill Sans Bold"/>
                <a:ea typeface="Gill Sans Bold"/>
                <a:cs typeface="Gill Sans Bold"/>
                <a:sym typeface="Gill Sans Bold"/>
              </a:rPr>
              <a:t>UPDATE</a:t>
            </a:r>
          </a:p>
        </p:txBody>
      </p:sp>
      <p:sp>
        <p:nvSpPr>
          <p:cNvPr id="14" name="AutoShape 14"/>
          <p:cNvSpPr/>
          <p:nvPr/>
        </p:nvSpPr>
        <p:spPr>
          <a:xfrm flipV="1">
            <a:off x="9644433" y="2944320"/>
            <a:ext cx="0" cy="6292009"/>
          </a:xfrm>
          <a:prstGeom prst="line">
            <a:avLst/>
          </a:prstGeom>
          <a:ln w="38100" cap="flat">
            <a:solidFill>
              <a:srgbClr val="0072CE"/>
            </a:solidFill>
            <a:prstDash val="solid"/>
            <a:headEnd type="none" w="sm" len="sm"/>
            <a:tailEnd type="none" w="sm" len="sm"/>
          </a:ln>
        </p:spPr>
      </p:sp>
      <p:sp>
        <p:nvSpPr>
          <p:cNvPr id="15" name="TextBox 15"/>
          <p:cNvSpPr txBox="1"/>
          <p:nvPr/>
        </p:nvSpPr>
        <p:spPr>
          <a:xfrm>
            <a:off x="1928801" y="3172211"/>
            <a:ext cx="7332218" cy="5894191"/>
          </a:xfrm>
          <a:prstGeom prst="rect">
            <a:avLst/>
          </a:prstGeom>
        </p:spPr>
        <p:txBody>
          <a:bodyPr lIns="0" tIns="0" rIns="0" bIns="0" rtlCol="0" anchor="t">
            <a:spAutoFit/>
          </a:bodyPr>
          <a:lstStyle/>
          <a:p>
            <a:pPr algn="l">
              <a:lnSpc>
                <a:spcPts val="3318"/>
              </a:lnSpc>
            </a:pPr>
            <a:r>
              <a:rPr lang="en-US" sz="3318" spc="33">
                <a:solidFill>
                  <a:srgbClr val="002D72"/>
                </a:solidFill>
                <a:latin typeface="Glacial Indifference"/>
                <a:ea typeface="Glacial Indifference"/>
                <a:cs typeface="Glacial Indifference"/>
                <a:sym typeface="Glacial Indifference"/>
              </a:rPr>
              <a:t>Thousands of changes in research are reviewed every year in eIRB. The majority of them are for study team changes only. </a:t>
            </a:r>
          </a:p>
          <a:p>
            <a:pPr algn="l">
              <a:lnSpc>
                <a:spcPts val="3318"/>
              </a:lnSpc>
            </a:pPr>
            <a:endParaRPr lang="en-US" sz="3318" spc="33">
              <a:solidFill>
                <a:srgbClr val="002D72"/>
              </a:solidFill>
              <a:latin typeface="Glacial Indifference"/>
              <a:ea typeface="Glacial Indifference"/>
              <a:cs typeface="Glacial Indifference"/>
              <a:sym typeface="Glacial Indifference"/>
            </a:endParaRPr>
          </a:p>
          <a:p>
            <a:pPr algn="l">
              <a:lnSpc>
                <a:spcPts val="3318"/>
              </a:lnSpc>
            </a:pPr>
            <a:r>
              <a:rPr lang="en-US" sz="3318" spc="33">
                <a:solidFill>
                  <a:srgbClr val="002D72"/>
                </a:solidFill>
                <a:latin typeface="Glacial Indifference"/>
                <a:ea typeface="Glacial Indifference"/>
                <a:cs typeface="Glacial Indifference"/>
                <a:sym typeface="Glacial Indifference"/>
              </a:rPr>
              <a:t>To increase efficiency, the new Study Team Member Only Change In Research (STMO CIR) has been introduced to eIRB2. The STMO CIR is a mechanism that has been developed to approve qualified Study Team Member changes via an administrative review conducted through the IRB system. </a:t>
            </a:r>
          </a:p>
          <a:p>
            <a:pPr marL="0" lvl="0" indent="0" algn="l">
              <a:lnSpc>
                <a:spcPts val="3318"/>
              </a:lnSpc>
            </a:pPr>
            <a:endParaRPr lang="en-US" sz="3318" spc="33">
              <a:solidFill>
                <a:srgbClr val="002D72"/>
              </a:solidFill>
              <a:latin typeface="Glacial Indifference"/>
              <a:ea typeface="Glacial Indifference"/>
              <a:cs typeface="Glacial Indifference"/>
              <a:sym typeface="Glacial Indifferenc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10604337" y="-1710530"/>
            <a:ext cx="13130719" cy="12306300"/>
            <a:chOff x="0" y="0"/>
            <a:chExt cx="2442962" cy="2289579"/>
          </a:xfrm>
        </p:grpSpPr>
        <p:sp>
          <p:nvSpPr>
            <p:cNvPr id="3" name="Freeform 3"/>
            <p:cNvSpPr/>
            <p:nvPr/>
          </p:nvSpPr>
          <p:spPr>
            <a:xfrm>
              <a:off x="0" y="0"/>
              <a:ext cx="2442962" cy="2289579"/>
            </a:xfrm>
            <a:custGeom>
              <a:avLst/>
              <a:gdLst/>
              <a:ahLst/>
              <a:cxnLst/>
              <a:rect l="l" t="t" r="r" b="b"/>
              <a:pathLst>
                <a:path w="2442962" h="2289579">
                  <a:moveTo>
                    <a:pt x="0" y="0"/>
                  </a:moveTo>
                  <a:lnTo>
                    <a:pt x="2442962" y="0"/>
                  </a:lnTo>
                  <a:lnTo>
                    <a:pt x="2442962" y="2289579"/>
                  </a:lnTo>
                  <a:lnTo>
                    <a:pt x="0" y="2289579"/>
                  </a:lnTo>
                  <a:close/>
                </a:path>
              </a:pathLst>
            </a:custGeom>
            <a:solidFill>
              <a:srgbClr val="81C3FE">
                <a:alpha val="92941"/>
              </a:srgbClr>
            </a:solidFill>
          </p:spPr>
        </p:sp>
      </p:grpSp>
      <p:grpSp>
        <p:nvGrpSpPr>
          <p:cNvPr id="4" name="Group 4"/>
          <p:cNvGrpSpPr/>
          <p:nvPr/>
        </p:nvGrpSpPr>
        <p:grpSpPr>
          <a:xfrm rot="-482310">
            <a:off x="-161326" y="-127671"/>
            <a:ext cx="3295385" cy="1002470"/>
            <a:chOff x="0" y="0"/>
            <a:chExt cx="4393847" cy="1336627"/>
          </a:xfrm>
        </p:grpSpPr>
        <p:grpSp>
          <p:nvGrpSpPr>
            <p:cNvPr id="5" name="Group 5"/>
            <p:cNvGrpSpPr/>
            <p:nvPr/>
          </p:nvGrpSpPr>
          <p:grpSpPr>
            <a:xfrm>
              <a:off x="4048113" y="990893"/>
              <a:ext cx="345734" cy="345734"/>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nvGrpSpPr>
            <p:cNvPr id="7" name="Group 7"/>
            <p:cNvGrpSpPr/>
            <p:nvPr/>
          </p:nvGrpSpPr>
          <p:grpSpPr>
            <a:xfrm>
              <a:off x="2235901" y="172867"/>
              <a:ext cx="345734" cy="34573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9" name="Group 9"/>
            <p:cNvGrpSpPr/>
            <p:nvPr/>
          </p:nvGrpSpPr>
          <p:grpSpPr>
            <a:xfrm>
              <a:off x="2327002" y="818026"/>
              <a:ext cx="345734" cy="34573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9B77"/>
              </a:solidFill>
            </p:spPr>
          </p:sp>
        </p:grpSp>
        <p:grpSp>
          <p:nvGrpSpPr>
            <p:cNvPr id="11" name="Group 11"/>
            <p:cNvGrpSpPr/>
            <p:nvPr/>
          </p:nvGrpSpPr>
          <p:grpSpPr>
            <a:xfrm>
              <a:off x="1334093" y="518601"/>
              <a:ext cx="345734" cy="345734"/>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13" name="Group 13"/>
            <p:cNvGrpSpPr/>
            <p:nvPr/>
          </p:nvGrpSpPr>
          <p:grpSpPr>
            <a:xfrm>
              <a:off x="0" y="0"/>
              <a:ext cx="345734" cy="345734"/>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sp>
        <p:nvSpPr>
          <p:cNvPr id="15" name="TextBox 15"/>
          <p:cNvSpPr txBox="1"/>
          <p:nvPr/>
        </p:nvSpPr>
        <p:spPr>
          <a:xfrm>
            <a:off x="3023781" y="3657088"/>
            <a:ext cx="14631166" cy="5552802"/>
          </a:xfrm>
          <a:prstGeom prst="rect">
            <a:avLst/>
          </a:prstGeom>
        </p:spPr>
        <p:txBody>
          <a:bodyPr lIns="0" tIns="0" rIns="0" bIns="0" rtlCol="0" anchor="t">
            <a:spAutoFit/>
          </a:bodyPr>
          <a:lstStyle/>
          <a:p>
            <a:pPr algn="l">
              <a:lnSpc>
                <a:spcPts val="4036"/>
              </a:lnSpc>
            </a:pPr>
            <a:r>
              <a:rPr lang="en-US" sz="3178" spc="31" dirty="0">
                <a:solidFill>
                  <a:srgbClr val="F1C400"/>
                </a:solidFill>
                <a:latin typeface="Glacial Indifference"/>
                <a:ea typeface="Glacial Indifference"/>
                <a:cs typeface="Glacial Indifference"/>
                <a:sym typeface="Glacial Indifference"/>
              </a:rPr>
              <a:t>The following are types of Study Team Member Errors you may encounter:</a:t>
            </a:r>
          </a:p>
          <a:p>
            <a:pPr algn="l">
              <a:lnSpc>
                <a:spcPts val="4036"/>
              </a:lnSpc>
            </a:pPr>
            <a:r>
              <a:rPr lang="en-US" sz="3178" spc="31" dirty="0">
                <a:solidFill>
                  <a:srgbClr val="F1C400"/>
                </a:solidFill>
                <a:latin typeface="Glacial Indifference"/>
                <a:ea typeface="Glacial Indifference"/>
                <a:cs typeface="Glacial Indifference"/>
                <a:sym typeface="Glacial Indifference"/>
              </a:rPr>
              <a:t></a:t>
            </a:r>
          </a:p>
          <a:p>
            <a:pPr marL="686186" lvl="1" indent="-343093" algn="l">
              <a:lnSpc>
                <a:spcPts val="4036"/>
              </a:lnSpc>
              <a:buFont typeface="Arial"/>
              <a:buChar char="•"/>
            </a:pPr>
            <a:r>
              <a:rPr lang="en-US" sz="3178" spc="31" dirty="0">
                <a:solidFill>
                  <a:srgbClr val="F1C400"/>
                </a:solidFill>
                <a:latin typeface="Glacial Indifference"/>
                <a:ea typeface="Glacial Indifference"/>
                <a:cs typeface="Glacial Indifference"/>
                <a:sym typeface="Glacial Indifference"/>
              </a:rPr>
              <a:t>This person has a JHED primary affiliation that requires additional review, and must be added using a Standard Change in Research.    </a:t>
            </a:r>
          </a:p>
          <a:p>
            <a:pPr marL="686186" lvl="1" indent="-343093" algn="l">
              <a:lnSpc>
                <a:spcPts val="4036"/>
              </a:lnSpc>
              <a:buFont typeface="Arial"/>
              <a:buChar char="•"/>
            </a:pPr>
            <a:r>
              <a:rPr lang="en-US" sz="3178" spc="31" dirty="0">
                <a:solidFill>
                  <a:srgbClr val="F1C400"/>
                </a:solidFill>
                <a:latin typeface="Glacial Indifference"/>
                <a:ea typeface="Glacial Indifference"/>
                <a:cs typeface="Glacial Indifference"/>
                <a:sym typeface="Glacial Indifference"/>
              </a:rPr>
              <a:t>This person has a JHED affiliation that requires additional review and must be added using a Standard Change in Research.  </a:t>
            </a:r>
          </a:p>
          <a:p>
            <a:pPr marL="686186" lvl="1" indent="-343093" algn="l">
              <a:lnSpc>
                <a:spcPts val="4036"/>
              </a:lnSpc>
              <a:buFont typeface="Arial"/>
              <a:buChar char="•"/>
            </a:pPr>
            <a:r>
              <a:rPr lang="en-US" sz="3178" spc="31" dirty="0">
                <a:solidFill>
                  <a:srgbClr val="F1C400"/>
                </a:solidFill>
                <a:latin typeface="Glacial Indifference"/>
                <a:ea typeface="Glacial Indifference"/>
                <a:cs typeface="Glacial Indifference"/>
                <a:sym typeface="Glacial Indifference"/>
              </a:rPr>
              <a:t>This person has indicated “yes” to conflict of interest, and must be added using a Standard Change in Research.</a:t>
            </a:r>
          </a:p>
          <a:p>
            <a:pPr marL="686186" lvl="1" indent="-343093" algn="l">
              <a:lnSpc>
                <a:spcPts val="4036"/>
              </a:lnSpc>
              <a:buFont typeface="Arial"/>
              <a:buChar char="•"/>
            </a:pPr>
            <a:r>
              <a:rPr lang="en-US" sz="3178" spc="31" dirty="0">
                <a:solidFill>
                  <a:srgbClr val="F1C400"/>
                </a:solidFill>
                <a:latin typeface="Glacial Indifference"/>
                <a:ea typeface="Glacial Indifference"/>
                <a:cs typeface="Glacial Indifference"/>
                <a:sym typeface="Glacial Indifference"/>
              </a:rPr>
              <a:t>This person has reported a change in a previously identified conflict of interest and the change must be made using a Standard Change in Research. </a:t>
            </a:r>
          </a:p>
          <a:p>
            <a:pPr algn="l">
              <a:lnSpc>
                <a:spcPts val="3278"/>
              </a:lnSpc>
            </a:pPr>
            <a:endParaRPr lang="en-US" sz="3178" spc="31" dirty="0">
              <a:solidFill>
                <a:srgbClr val="F1C400"/>
              </a:solidFill>
              <a:latin typeface="Glacial Indifference"/>
              <a:ea typeface="Glacial Indifference"/>
              <a:cs typeface="Glacial Indifference"/>
              <a:sym typeface="Glacial Indifference"/>
            </a:endParaRPr>
          </a:p>
        </p:txBody>
      </p:sp>
      <p:sp>
        <p:nvSpPr>
          <p:cNvPr id="16" name="TextBox 16"/>
          <p:cNvSpPr txBox="1"/>
          <p:nvPr/>
        </p:nvSpPr>
        <p:spPr>
          <a:xfrm>
            <a:off x="4824137" y="706939"/>
            <a:ext cx="9972121" cy="3159341"/>
          </a:xfrm>
          <a:prstGeom prst="rect">
            <a:avLst/>
          </a:prstGeom>
        </p:spPr>
        <p:txBody>
          <a:bodyPr lIns="0" tIns="0" rIns="0" bIns="0" rtlCol="0" anchor="t">
            <a:spAutoFit/>
          </a:bodyPr>
          <a:lstStyle/>
          <a:p>
            <a:pPr algn="ctr">
              <a:lnSpc>
                <a:spcPts val="10585"/>
              </a:lnSpc>
            </a:pPr>
            <a:r>
              <a:rPr lang="en-US" sz="14114" b="1">
                <a:solidFill>
                  <a:srgbClr val="81C3FE"/>
                </a:solidFill>
                <a:latin typeface="Gill Sans Bold"/>
                <a:ea typeface="Gill Sans Bold"/>
                <a:cs typeface="Gill Sans Bold"/>
                <a:sym typeface="Gill Sans Bold"/>
              </a:rPr>
              <a:t>Error Messages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10604337" y="-1710530"/>
            <a:ext cx="12497666" cy="12306300"/>
            <a:chOff x="0" y="0"/>
            <a:chExt cx="2325183" cy="2289579"/>
          </a:xfrm>
        </p:grpSpPr>
        <p:sp>
          <p:nvSpPr>
            <p:cNvPr id="3" name="Freeform 3"/>
            <p:cNvSpPr/>
            <p:nvPr/>
          </p:nvSpPr>
          <p:spPr>
            <a:xfrm>
              <a:off x="0" y="0"/>
              <a:ext cx="2325183" cy="2289579"/>
            </a:xfrm>
            <a:custGeom>
              <a:avLst/>
              <a:gdLst/>
              <a:ahLst/>
              <a:cxnLst/>
              <a:rect l="l" t="t" r="r" b="b"/>
              <a:pathLst>
                <a:path w="2325183" h="2289579">
                  <a:moveTo>
                    <a:pt x="0" y="0"/>
                  </a:moveTo>
                  <a:lnTo>
                    <a:pt x="2325183" y="0"/>
                  </a:lnTo>
                  <a:lnTo>
                    <a:pt x="2325183" y="2289579"/>
                  </a:lnTo>
                  <a:lnTo>
                    <a:pt x="0" y="2289579"/>
                  </a:lnTo>
                  <a:close/>
                </a:path>
              </a:pathLst>
            </a:custGeom>
            <a:solidFill>
              <a:srgbClr val="81C3FE">
                <a:alpha val="92941"/>
              </a:srgbClr>
            </a:solidFill>
          </p:spPr>
        </p:sp>
      </p:grpSp>
      <p:grpSp>
        <p:nvGrpSpPr>
          <p:cNvPr id="4" name="Group 4"/>
          <p:cNvGrpSpPr/>
          <p:nvPr/>
        </p:nvGrpSpPr>
        <p:grpSpPr>
          <a:xfrm rot="-482310">
            <a:off x="-161326" y="-127671"/>
            <a:ext cx="3295385" cy="1002470"/>
            <a:chOff x="0" y="0"/>
            <a:chExt cx="4393847" cy="1336627"/>
          </a:xfrm>
        </p:grpSpPr>
        <p:grpSp>
          <p:nvGrpSpPr>
            <p:cNvPr id="5" name="Group 5"/>
            <p:cNvGrpSpPr/>
            <p:nvPr/>
          </p:nvGrpSpPr>
          <p:grpSpPr>
            <a:xfrm>
              <a:off x="4048113" y="990893"/>
              <a:ext cx="345734" cy="345734"/>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nvGrpSpPr>
            <p:cNvPr id="7" name="Group 7"/>
            <p:cNvGrpSpPr/>
            <p:nvPr/>
          </p:nvGrpSpPr>
          <p:grpSpPr>
            <a:xfrm>
              <a:off x="2235901" y="172867"/>
              <a:ext cx="345734" cy="34573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9" name="Group 9"/>
            <p:cNvGrpSpPr/>
            <p:nvPr/>
          </p:nvGrpSpPr>
          <p:grpSpPr>
            <a:xfrm>
              <a:off x="2327002" y="818026"/>
              <a:ext cx="345734" cy="34573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9B77"/>
              </a:solidFill>
            </p:spPr>
          </p:sp>
        </p:grpSp>
        <p:grpSp>
          <p:nvGrpSpPr>
            <p:cNvPr id="11" name="Group 11"/>
            <p:cNvGrpSpPr/>
            <p:nvPr/>
          </p:nvGrpSpPr>
          <p:grpSpPr>
            <a:xfrm>
              <a:off x="1334093" y="518601"/>
              <a:ext cx="345734" cy="345734"/>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13" name="Group 13"/>
            <p:cNvGrpSpPr/>
            <p:nvPr/>
          </p:nvGrpSpPr>
          <p:grpSpPr>
            <a:xfrm>
              <a:off x="0" y="0"/>
              <a:ext cx="345734" cy="345734"/>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sp>
        <p:nvSpPr>
          <p:cNvPr id="15" name="TextBox 15"/>
          <p:cNvSpPr txBox="1"/>
          <p:nvPr/>
        </p:nvSpPr>
        <p:spPr>
          <a:xfrm>
            <a:off x="2233257" y="2494655"/>
            <a:ext cx="15603355" cy="6936103"/>
          </a:xfrm>
          <a:prstGeom prst="rect">
            <a:avLst/>
          </a:prstGeom>
        </p:spPr>
        <p:txBody>
          <a:bodyPr lIns="0" tIns="0" rIns="0" bIns="0" rtlCol="0" anchor="t">
            <a:spAutoFit/>
          </a:bodyPr>
          <a:lstStyle/>
          <a:p>
            <a:pPr algn="l">
              <a:lnSpc>
                <a:spcPts val="3909"/>
              </a:lnSpc>
            </a:pPr>
            <a:r>
              <a:rPr lang="en-US" sz="3078" spc="30" dirty="0">
                <a:solidFill>
                  <a:srgbClr val="F1C400"/>
                </a:solidFill>
                <a:latin typeface="Glacial Indifference"/>
                <a:ea typeface="Glacial Indifference"/>
                <a:cs typeface="Glacial Indifference"/>
                <a:sym typeface="Glacial Indifference"/>
              </a:rPr>
              <a:t>The following are types of Study Team Member Errors you may encounter:</a:t>
            </a:r>
          </a:p>
          <a:p>
            <a:pPr algn="l">
              <a:lnSpc>
                <a:spcPts val="3909"/>
              </a:lnSpc>
            </a:pPr>
            <a:r>
              <a:rPr lang="en-US" sz="3078" spc="30" dirty="0">
                <a:solidFill>
                  <a:srgbClr val="F1C400"/>
                </a:solidFill>
                <a:latin typeface="Glacial Indifference"/>
                <a:ea typeface="Glacial Indifference"/>
                <a:cs typeface="Glacial Indifference"/>
                <a:sym typeface="Glacial Indifference"/>
              </a:rPr>
              <a:t></a:t>
            </a:r>
          </a:p>
          <a:p>
            <a:pPr marL="664597" lvl="1" indent="-332298" algn="l">
              <a:lnSpc>
                <a:spcPts val="3909"/>
              </a:lnSpc>
              <a:buFont typeface="Arial"/>
              <a:buChar char="•"/>
            </a:pPr>
            <a:r>
              <a:rPr lang="en-US" sz="3078" spc="30" dirty="0">
                <a:solidFill>
                  <a:srgbClr val="F1C400"/>
                </a:solidFill>
                <a:latin typeface="Glacial Indifference"/>
                <a:ea typeface="Glacial Indifference"/>
                <a:cs typeface="Glacial Indifference"/>
                <a:sym typeface="Glacial Indifference"/>
              </a:rPr>
              <a:t>Human Subject Research training is either incomplete, will expire over the next 24 hours, or is expired. For information on the required training and to register please use this link - </a:t>
            </a:r>
            <a:r>
              <a:rPr lang="en-US" sz="3078" u="sng" spc="30" dirty="0">
                <a:solidFill>
                  <a:schemeClr val="accent1">
                    <a:lumMod val="20000"/>
                    <a:lumOff val="80000"/>
                  </a:schemeClr>
                </a:solidFill>
                <a:latin typeface="Glacial Indifference"/>
                <a:ea typeface="Glacial Indifference"/>
                <a:cs typeface="Glacial Indifference"/>
                <a:sym typeface="Glacial Indifference"/>
                <a:hlinkClick r:id="rId2" tooltip="https://www.hopkinsmedicine.org/institutional-review-board/training-requirements/compliance-training">
                  <a:extLst>
                    <a:ext uri="{A12FA001-AC4F-418D-AE19-62706E023703}">
                      <ahyp:hlinkClr xmlns:ahyp="http://schemas.microsoft.com/office/drawing/2018/hyperlinkcolor" val="tx"/>
                    </a:ext>
                  </a:extLst>
                </a:hlinkClick>
              </a:rPr>
              <a:t>Human Subject Research.</a:t>
            </a:r>
            <a:r>
              <a:rPr lang="en-US" sz="3078" spc="30" dirty="0">
                <a:solidFill>
                  <a:schemeClr val="accent1">
                    <a:lumMod val="20000"/>
                    <a:lumOff val="80000"/>
                  </a:schemeClr>
                </a:solidFill>
                <a:latin typeface="Glacial Indifference"/>
                <a:ea typeface="Glacial Indifference"/>
                <a:cs typeface="Glacial Indifference"/>
                <a:sym typeface="Glacial Indifference"/>
              </a:rPr>
              <a:t> </a:t>
            </a:r>
          </a:p>
          <a:p>
            <a:pPr marL="664597" lvl="1" indent="-332298" algn="l">
              <a:lnSpc>
                <a:spcPts val="3909"/>
              </a:lnSpc>
              <a:buFont typeface="Arial"/>
              <a:buChar char="•"/>
            </a:pPr>
            <a:r>
              <a:rPr lang="en-US" sz="3078" spc="30" dirty="0">
                <a:solidFill>
                  <a:srgbClr val="F1C400"/>
                </a:solidFill>
                <a:latin typeface="Glacial Indifference"/>
                <a:ea typeface="Glacial Indifference"/>
                <a:cs typeface="Glacial Indifference"/>
                <a:sym typeface="Glacial Indifference"/>
              </a:rPr>
              <a:t>Researchers (HIPAA) training is incomplete. For information on the required training and to register please use this link - </a:t>
            </a:r>
            <a:r>
              <a:rPr lang="en-US" sz="3078" u="sng" spc="30" dirty="0">
                <a:solidFill>
                  <a:schemeClr val="accent1">
                    <a:lumMod val="20000"/>
                    <a:lumOff val="80000"/>
                  </a:schemeClr>
                </a:solidFill>
                <a:latin typeface="Glacial Indifference"/>
                <a:ea typeface="Glacial Indifference"/>
                <a:cs typeface="Glacial Indifference"/>
                <a:sym typeface="Glacial Indifference"/>
                <a:hlinkClick r:id="rId3" tooltip="https://nam02.safelinks.protection.outlook.com/?url=https%3A%2F%2Flms14.learnshare.com%2Fdashboard%2Fdash.home.aspx%3FZ%3Dqvk4NeDSzHa4o1qLC27KGHrlPP9RCSmnzADaEvgkftwctpSkONp5%252fCh2HVGk8H7i&amp;data=05%7C02%7Cbschere1%40jhmi.edu%7C60e48770ae0e442bb69d08dced77ad01%7C9fa4f438b1e6473b803f86f8aedf0dec%7C0%7C0%7C638646345470600345%7CUnknown%7CTWFpbGZsb3d8eyJWIjoiMC4wLjAwMDAiLCJQIjoiV2luMzIiLCJBTiI6Ik1haWwiLCJXVCI6Mn0%3D%7C0%7C%7C%7C&amp;sdata=F2NJz57yKP5TQCFUFsSqv9gcS4aTdLNfBDEf1w6COSY%3D&amp;reserved=0">
                  <a:extLst>
                    <a:ext uri="{A12FA001-AC4F-418D-AE19-62706E023703}">
                      <ahyp:hlinkClr xmlns:ahyp="http://schemas.microsoft.com/office/drawing/2018/hyperlinkcolor" val="tx"/>
                    </a:ext>
                  </a:extLst>
                </a:hlinkClick>
              </a:rPr>
              <a:t>Researchers.</a:t>
            </a:r>
            <a:r>
              <a:rPr lang="en-US" sz="3078" spc="30" dirty="0">
                <a:solidFill>
                  <a:schemeClr val="accent1">
                    <a:lumMod val="20000"/>
                    <a:lumOff val="80000"/>
                  </a:schemeClr>
                </a:solidFill>
                <a:latin typeface="Glacial Indifference"/>
                <a:ea typeface="Glacial Indifference"/>
                <a:cs typeface="Glacial Indifference"/>
                <a:sym typeface="Glacial Indifference"/>
              </a:rPr>
              <a:t> </a:t>
            </a:r>
          </a:p>
          <a:p>
            <a:pPr marL="664597" lvl="1" indent="-332298" algn="l">
              <a:lnSpc>
                <a:spcPts val="3909"/>
              </a:lnSpc>
              <a:buFont typeface="Arial"/>
              <a:buChar char="•"/>
            </a:pPr>
            <a:r>
              <a:rPr lang="en-US" sz="3078" spc="30" dirty="0">
                <a:solidFill>
                  <a:srgbClr val="F1C400"/>
                </a:solidFill>
                <a:latin typeface="Glacial Indifference"/>
                <a:ea typeface="Glacial Indifference"/>
                <a:cs typeface="Glacial Indifference"/>
                <a:sym typeface="Glacial Indifference"/>
              </a:rPr>
              <a:t>Conflict of Interest and Commitment training is incomplete. For information on the required training and to register please use this link -</a:t>
            </a:r>
            <a:r>
              <a:rPr lang="en-US" sz="3078" u="sng" spc="30" dirty="0">
                <a:solidFill>
                  <a:schemeClr val="accent1">
                    <a:lumMod val="20000"/>
                    <a:lumOff val="80000"/>
                  </a:schemeClr>
                </a:solidFill>
                <a:latin typeface="Glacial Indifference"/>
                <a:ea typeface="Glacial Indifference"/>
                <a:cs typeface="Glacial Indifference"/>
                <a:sym typeface="Glacial Indifference"/>
                <a:hlinkClick r:id="rId4" tooltip="https://nam02.safelinks.protection.outlook.com/?url=https%3A%2F%2Flms14.learnshare.com%2Fdashboard%2Fdash.home.aspx%3FZ%3Dvb8G476y2fOFjdVXkRVL%252f6%252bqhBi1qmVkIUPX30C46DhmyGDh%252fwmWUkExirhR5mcD&amp;data=05%7C02%7Cbschere1%40jhmi.edu%7C60e48770ae0e442bb69d08dced77ad01%7C9fa4f438b1e6473b803f86f8aedf0dec%7C0%7C0%7C638646345470624338%7CUnknown%7CTWFpbGZsb3d8eyJWIjoiMC4wLjAwMDAiLCJQIjoiV2luMzIiLCJBTiI6Ik1haWwiLCJXVCI6Mn0%3D%7C0%7C%7C%7C&amp;sdata=T9uVLlV7jBUQK7PGRDMWyBqh9SNCaorVd%2FgFqodxAaU%3D&amp;reserved=0">
                  <a:extLst>
                    <a:ext uri="{A12FA001-AC4F-418D-AE19-62706E023703}">
                      <ahyp:hlinkClr xmlns:ahyp="http://schemas.microsoft.com/office/drawing/2018/hyperlinkcolor" val="tx"/>
                    </a:ext>
                  </a:extLst>
                </a:hlinkClick>
              </a:rPr>
              <a:t>Conflict of Interest and Commitment.</a:t>
            </a:r>
            <a:r>
              <a:rPr lang="en-US" sz="3078" spc="30" dirty="0">
                <a:solidFill>
                  <a:schemeClr val="accent1">
                    <a:lumMod val="20000"/>
                    <a:lumOff val="80000"/>
                  </a:schemeClr>
                </a:solidFill>
                <a:latin typeface="Glacial Indifference"/>
                <a:ea typeface="Glacial Indifference"/>
                <a:cs typeface="Glacial Indifference"/>
                <a:sym typeface="Glacial Indifference"/>
              </a:rPr>
              <a:t> </a:t>
            </a:r>
          </a:p>
          <a:p>
            <a:pPr marL="664597" lvl="1" indent="-332298" algn="l">
              <a:lnSpc>
                <a:spcPts val="3909"/>
              </a:lnSpc>
              <a:buFont typeface="Arial"/>
              <a:buChar char="•"/>
            </a:pPr>
            <a:r>
              <a:rPr lang="en-US" sz="3078" spc="30" dirty="0">
                <a:solidFill>
                  <a:srgbClr val="F1C400"/>
                </a:solidFill>
                <a:latin typeface="Glacial Indifference"/>
                <a:ea typeface="Glacial Indifference"/>
                <a:cs typeface="Glacial Indifference"/>
                <a:sym typeface="Glacial Indifference"/>
              </a:rPr>
              <a:t>Clinical Research Billing Orientation (CRBO) training is either incomplete, will expire over the next 24 hours, or is expired. For information on the required training and to register please use this link - </a:t>
            </a:r>
            <a:r>
              <a:rPr lang="en-US" sz="3078" u="sng" spc="30" dirty="0">
                <a:solidFill>
                  <a:schemeClr val="accent1">
                    <a:lumMod val="20000"/>
                    <a:lumOff val="80000"/>
                  </a:schemeClr>
                </a:solidFill>
                <a:latin typeface="Glacial Indifference"/>
                <a:ea typeface="Glacial Indifference"/>
                <a:cs typeface="Glacial Indifference"/>
                <a:sym typeface="Glacial Indifference"/>
                <a:hlinkClick r:id="rId5" tooltip="https://nam02.safelinks.protection.outlook.com/?url=https%3A%2F%2Flms14.learnshare.com%2Fdashboard%2Fdash.home.aspx%3FZ%3DypQS3%252bqjPocg3dBetVApakbLlNXvND3AsCI1z4zfp6B%252fhr3UxGq7ub5QR3HS38lc&amp;data=05%7C02%7Cbschere1%40jhmi.edu%7C60e48770ae0e442bb69d08dced77ad01%7C9fa4f438b1e6473b803f86f8aedf0dec%7C0%7C0%7C638646345470639034%7CUnknown%7CTWFpbGZsb3d8eyJWIjoiMC4wLjAwMDAiLCJQIjoiV2luMzIiLCJBTiI6Ik1haWwiLCJXVCI6Mn0%3D%7C0%7C%7C%7C&amp;sdata=4Q6Vyi5PPWpaJL%2F0NgTRPNh7Gl25gJvnHUDg5N7jS84%3D&amp;reserved=0">
                  <a:extLst>
                    <a:ext uri="{A12FA001-AC4F-418D-AE19-62706E023703}">
                      <ahyp:hlinkClr xmlns:ahyp="http://schemas.microsoft.com/office/drawing/2018/hyperlinkcolor" val="tx"/>
                    </a:ext>
                  </a:extLst>
                </a:hlinkClick>
              </a:rPr>
              <a:t>Clinical Research Billing Orientation.</a:t>
            </a:r>
          </a:p>
          <a:p>
            <a:pPr marL="664597" lvl="1" indent="-332298" algn="l">
              <a:lnSpc>
                <a:spcPts val="3909"/>
              </a:lnSpc>
              <a:buFont typeface="Arial"/>
              <a:buChar char="•"/>
            </a:pPr>
            <a:r>
              <a:rPr lang="en-US" sz="3078" spc="30" dirty="0">
                <a:solidFill>
                  <a:srgbClr val="F1C400"/>
                </a:solidFill>
                <a:latin typeface="Glacial Indifference"/>
                <a:ea typeface="Glacial Indifference"/>
                <a:cs typeface="Glacial Indifference"/>
                <a:sym typeface="Glacial Indifference"/>
              </a:rPr>
              <a:t>This person must Agree to Participate</a:t>
            </a:r>
          </a:p>
        </p:txBody>
      </p:sp>
      <p:sp>
        <p:nvSpPr>
          <p:cNvPr id="16" name="TextBox 16"/>
          <p:cNvSpPr txBox="1"/>
          <p:nvPr/>
        </p:nvSpPr>
        <p:spPr>
          <a:xfrm>
            <a:off x="3187961" y="706939"/>
            <a:ext cx="13239138" cy="1816291"/>
          </a:xfrm>
          <a:prstGeom prst="rect">
            <a:avLst/>
          </a:prstGeom>
        </p:spPr>
        <p:txBody>
          <a:bodyPr lIns="0" tIns="0" rIns="0" bIns="0" rtlCol="0" anchor="t">
            <a:spAutoFit/>
          </a:bodyPr>
          <a:lstStyle/>
          <a:p>
            <a:pPr algn="ctr">
              <a:lnSpc>
                <a:spcPts val="10585"/>
              </a:lnSpc>
            </a:pPr>
            <a:r>
              <a:rPr lang="en-US" sz="14114" b="1">
                <a:solidFill>
                  <a:srgbClr val="81C3FE"/>
                </a:solidFill>
                <a:latin typeface="Gill Sans Bold"/>
                <a:ea typeface="Gill Sans Bold"/>
                <a:cs typeface="Gill Sans Bold"/>
                <a:sym typeface="Gill Sans Bold"/>
              </a:rPr>
              <a:t>Error Messages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rot="8692086">
            <a:off x="9017197" y="7088321"/>
            <a:ext cx="163261" cy="417651"/>
            <a:chOff x="0" y="0"/>
            <a:chExt cx="152400" cy="389866"/>
          </a:xfrm>
        </p:grpSpPr>
        <p:sp>
          <p:nvSpPr>
            <p:cNvPr id="3" name="Freeform 3"/>
            <p:cNvSpPr/>
            <p:nvPr/>
          </p:nvSpPr>
          <p:spPr>
            <a:xfrm>
              <a:off x="0" y="0"/>
              <a:ext cx="152400" cy="389866"/>
            </a:xfrm>
            <a:custGeom>
              <a:avLst/>
              <a:gdLst/>
              <a:ahLst/>
              <a:cxnLst/>
              <a:rect l="l" t="t" r="r" b="b"/>
              <a:pathLst>
                <a:path w="152400" h="389866">
                  <a:moveTo>
                    <a:pt x="0" y="0"/>
                  </a:moveTo>
                  <a:lnTo>
                    <a:pt x="152400" y="0"/>
                  </a:lnTo>
                  <a:lnTo>
                    <a:pt x="152400" y="389866"/>
                  </a:lnTo>
                  <a:lnTo>
                    <a:pt x="0" y="389866"/>
                  </a:lnTo>
                  <a:close/>
                </a:path>
              </a:pathLst>
            </a:custGeom>
            <a:solidFill>
              <a:srgbClr val="002D72"/>
            </a:solidFill>
          </p:spPr>
        </p:sp>
      </p:grpSp>
      <p:grpSp>
        <p:nvGrpSpPr>
          <p:cNvPr id="4" name="Group 4"/>
          <p:cNvGrpSpPr/>
          <p:nvPr/>
        </p:nvGrpSpPr>
        <p:grpSpPr>
          <a:xfrm>
            <a:off x="-1190942" y="-1295400"/>
            <a:ext cx="10334942" cy="12938707"/>
            <a:chOff x="0" y="0"/>
            <a:chExt cx="1828828" cy="2289579"/>
          </a:xfrm>
        </p:grpSpPr>
        <p:sp>
          <p:nvSpPr>
            <p:cNvPr id="5" name="Freeform 5"/>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009B77"/>
            </a:solidFill>
          </p:spPr>
        </p:sp>
      </p:grpSp>
      <p:grpSp>
        <p:nvGrpSpPr>
          <p:cNvPr id="6" name="Group 6"/>
          <p:cNvGrpSpPr/>
          <p:nvPr/>
        </p:nvGrpSpPr>
        <p:grpSpPr>
          <a:xfrm>
            <a:off x="674091" y="688990"/>
            <a:ext cx="7692960" cy="8969927"/>
            <a:chOff x="0" y="0"/>
            <a:chExt cx="1239160" cy="1444851"/>
          </a:xfrm>
        </p:grpSpPr>
        <p:sp>
          <p:nvSpPr>
            <p:cNvPr id="7" name="Freeform 7"/>
            <p:cNvSpPr/>
            <p:nvPr/>
          </p:nvSpPr>
          <p:spPr>
            <a:xfrm>
              <a:off x="0" y="0"/>
              <a:ext cx="1239160" cy="1444851"/>
            </a:xfrm>
            <a:custGeom>
              <a:avLst/>
              <a:gdLst/>
              <a:ahLst/>
              <a:cxnLst/>
              <a:rect l="l" t="t" r="r" b="b"/>
              <a:pathLst>
                <a:path w="1239160" h="1444851">
                  <a:moveTo>
                    <a:pt x="0" y="0"/>
                  </a:moveTo>
                  <a:lnTo>
                    <a:pt x="1239160" y="0"/>
                  </a:lnTo>
                  <a:lnTo>
                    <a:pt x="1239160" y="1444851"/>
                  </a:lnTo>
                  <a:lnTo>
                    <a:pt x="0" y="1444851"/>
                  </a:lnTo>
                  <a:close/>
                </a:path>
              </a:pathLst>
            </a:custGeom>
            <a:solidFill>
              <a:srgbClr val="F1C400"/>
            </a:solidFill>
          </p:spPr>
        </p:sp>
      </p:grpSp>
      <p:sp>
        <p:nvSpPr>
          <p:cNvPr id="8" name="TextBox 8"/>
          <p:cNvSpPr txBox="1"/>
          <p:nvPr/>
        </p:nvSpPr>
        <p:spPr>
          <a:xfrm>
            <a:off x="674091" y="4179133"/>
            <a:ext cx="7692960" cy="1919209"/>
          </a:xfrm>
          <a:prstGeom prst="rect">
            <a:avLst/>
          </a:prstGeom>
        </p:spPr>
        <p:txBody>
          <a:bodyPr lIns="0" tIns="0" rIns="0" bIns="0" rtlCol="0" anchor="t">
            <a:spAutoFit/>
          </a:bodyPr>
          <a:lstStyle/>
          <a:p>
            <a:pPr algn="ctr">
              <a:lnSpc>
                <a:spcPts val="12557"/>
              </a:lnSpc>
            </a:pPr>
            <a:r>
              <a:rPr lang="en-US" sz="12557" b="1">
                <a:solidFill>
                  <a:srgbClr val="002D72"/>
                </a:solidFill>
                <a:latin typeface="Gill Sans Bold"/>
                <a:ea typeface="Gill Sans Bold"/>
                <a:cs typeface="Gill Sans Bold"/>
                <a:sym typeface="Gill Sans Bold"/>
              </a:rPr>
              <a:t>Resources</a:t>
            </a:r>
          </a:p>
        </p:txBody>
      </p:sp>
      <p:grpSp>
        <p:nvGrpSpPr>
          <p:cNvPr id="9" name="Group 9"/>
          <p:cNvGrpSpPr/>
          <p:nvPr/>
        </p:nvGrpSpPr>
        <p:grpSpPr>
          <a:xfrm>
            <a:off x="9877425" y="658537"/>
            <a:ext cx="7692960" cy="8969927"/>
            <a:chOff x="0" y="0"/>
            <a:chExt cx="1239160" cy="1444851"/>
          </a:xfrm>
        </p:grpSpPr>
        <p:sp>
          <p:nvSpPr>
            <p:cNvPr id="10" name="Freeform 10"/>
            <p:cNvSpPr/>
            <p:nvPr/>
          </p:nvSpPr>
          <p:spPr>
            <a:xfrm>
              <a:off x="0" y="0"/>
              <a:ext cx="1239160" cy="1444851"/>
            </a:xfrm>
            <a:custGeom>
              <a:avLst/>
              <a:gdLst/>
              <a:ahLst/>
              <a:cxnLst/>
              <a:rect l="l" t="t" r="r" b="b"/>
              <a:pathLst>
                <a:path w="1239160" h="1444851">
                  <a:moveTo>
                    <a:pt x="0" y="0"/>
                  </a:moveTo>
                  <a:lnTo>
                    <a:pt x="1239160" y="0"/>
                  </a:lnTo>
                  <a:lnTo>
                    <a:pt x="1239160" y="1444851"/>
                  </a:lnTo>
                  <a:lnTo>
                    <a:pt x="0" y="1444851"/>
                  </a:lnTo>
                  <a:close/>
                </a:path>
              </a:pathLst>
            </a:custGeom>
            <a:solidFill>
              <a:srgbClr val="F1C400"/>
            </a:solidFill>
          </p:spPr>
          <p:txBody>
            <a:bodyPr/>
            <a:lstStyle/>
            <a:p>
              <a:endParaRPr lang="en-US" dirty="0"/>
            </a:p>
          </p:txBody>
        </p:sp>
      </p:grpSp>
      <p:sp>
        <p:nvSpPr>
          <p:cNvPr id="11" name="Freeform 11"/>
          <p:cNvSpPr/>
          <p:nvPr/>
        </p:nvSpPr>
        <p:spPr>
          <a:xfrm rot="-10800000">
            <a:off x="11006610" y="1531674"/>
            <a:ext cx="5553235" cy="1027188"/>
          </a:xfrm>
          <a:custGeom>
            <a:avLst/>
            <a:gdLst/>
            <a:ahLst/>
            <a:cxnLst/>
            <a:rect l="l" t="t" r="r" b="b"/>
            <a:pathLst>
              <a:path w="5553235" h="1027188">
                <a:moveTo>
                  <a:pt x="0" y="0"/>
                </a:moveTo>
                <a:lnTo>
                  <a:pt x="5553235" y="0"/>
                </a:lnTo>
                <a:lnTo>
                  <a:pt x="5553235" y="1027188"/>
                </a:lnTo>
                <a:lnTo>
                  <a:pt x="0" y="10271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rot="-10800000">
            <a:off x="11006610" y="3484731"/>
            <a:ext cx="5553235" cy="1027188"/>
          </a:xfrm>
          <a:custGeom>
            <a:avLst/>
            <a:gdLst/>
            <a:ahLst/>
            <a:cxnLst/>
            <a:rect l="l" t="t" r="r" b="b"/>
            <a:pathLst>
              <a:path w="5553235" h="1027188">
                <a:moveTo>
                  <a:pt x="0" y="0"/>
                </a:moveTo>
                <a:lnTo>
                  <a:pt x="5553235" y="0"/>
                </a:lnTo>
                <a:lnTo>
                  <a:pt x="5553235" y="1027188"/>
                </a:lnTo>
                <a:lnTo>
                  <a:pt x="0" y="10271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rot="-10800000">
            <a:off x="11006610" y="5484690"/>
            <a:ext cx="5553235" cy="1027188"/>
          </a:xfrm>
          <a:custGeom>
            <a:avLst/>
            <a:gdLst/>
            <a:ahLst/>
            <a:cxnLst/>
            <a:rect l="l" t="t" r="r" b="b"/>
            <a:pathLst>
              <a:path w="5553235" h="1027188">
                <a:moveTo>
                  <a:pt x="0" y="0"/>
                </a:moveTo>
                <a:lnTo>
                  <a:pt x="5553235" y="0"/>
                </a:lnTo>
                <a:lnTo>
                  <a:pt x="5553235" y="1027188"/>
                </a:lnTo>
                <a:lnTo>
                  <a:pt x="0" y="10271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extBox 14"/>
          <p:cNvSpPr txBox="1"/>
          <p:nvPr/>
        </p:nvSpPr>
        <p:spPr>
          <a:xfrm>
            <a:off x="11544352" y="1616812"/>
            <a:ext cx="4477750" cy="812415"/>
          </a:xfrm>
          <a:prstGeom prst="rect">
            <a:avLst/>
          </a:prstGeom>
        </p:spPr>
        <p:txBody>
          <a:bodyPr lIns="0" tIns="0" rIns="0" bIns="0" rtlCol="0" anchor="t">
            <a:spAutoFit/>
          </a:bodyPr>
          <a:lstStyle/>
          <a:p>
            <a:pPr algn="ctr">
              <a:lnSpc>
                <a:spcPts val="5358"/>
              </a:lnSpc>
            </a:pPr>
            <a:r>
              <a:rPr lang="en-US" sz="5358" b="1" spc="32">
                <a:solidFill>
                  <a:srgbClr val="F1C400"/>
                </a:solidFill>
                <a:latin typeface="Gill Sans Bold"/>
                <a:ea typeface="Gill Sans Bold"/>
                <a:cs typeface="Gill Sans Bold"/>
                <a:sym typeface="Gill Sans Bold"/>
              </a:rPr>
              <a:t>FAQ</a:t>
            </a:r>
          </a:p>
        </p:txBody>
      </p:sp>
      <p:sp>
        <p:nvSpPr>
          <p:cNvPr id="15" name="TextBox 15"/>
          <p:cNvSpPr txBox="1"/>
          <p:nvPr/>
        </p:nvSpPr>
        <p:spPr>
          <a:xfrm>
            <a:off x="10734675" y="4741633"/>
            <a:ext cx="6097104" cy="452808"/>
          </a:xfrm>
          <a:prstGeom prst="rect">
            <a:avLst/>
          </a:prstGeom>
        </p:spPr>
        <p:txBody>
          <a:bodyPr lIns="0" tIns="0" rIns="0" bIns="0" rtlCol="0" anchor="t">
            <a:spAutoFit/>
          </a:bodyPr>
          <a:lstStyle/>
          <a:p>
            <a:pPr algn="ctr">
              <a:lnSpc>
                <a:spcPts val="3579"/>
              </a:lnSpc>
            </a:pPr>
            <a:r>
              <a:rPr lang="en-US" sz="2982" u="sng" dirty="0">
                <a:solidFill>
                  <a:srgbClr val="002D72"/>
                </a:solidFill>
                <a:latin typeface="Glacial Indifference"/>
                <a:ea typeface="Glacial Indifference"/>
                <a:cs typeface="Glacial Indifference"/>
                <a:sym typeface="Glacial Indifference"/>
                <a:hlinkClick r:id="rId4" tooltip="tel:410-502-2092"/>
              </a:rPr>
              <a:t>410-502-2092</a:t>
            </a:r>
          </a:p>
        </p:txBody>
      </p:sp>
      <p:sp>
        <p:nvSpPr>
          <p:cNvPr id="16" name="TextBox 16"/>
          <p:cNvSpPr txBox="1"/>
          <p:nvPr/>
        </p:nvSpPr>
        <p:spPr>
          <a:xfrm>
            <a:off x="11544352" y="3592118"/>
            <a:ext cx="4477750" cy="812415"/>
          </a:xfrm>
          <a:prstGeom prst="rect">
            <a:avLst/>
          </a:prstGeom>
        </p:spPr>
        <p:txBody>
          <a:bodyPr lIns="0" tIns="0" rIns="0" bIns="0" rtlCol="0" anchor="t">
            <a:spAutoFit/>
          </a:bodyPr>
          <a:lstStyle/>
          <a:p>
            <a:pPr algn="ctr">
              <a:lnSpc>
                <a:spcPts val="5358"/>
              </a:lnSpc>
            </a:pPr>
            <a:r>
              <a:rPr lang="en-US" sz="5358" b="1" spc="32">
                <a:solidFill>
                  <a:srgbClr val="F1C400"/>
                </a:solidFill>
                <a:latin typeface="Gill Sans Bold"/>
                <a:ea typeface="Gill Sans Bold"/>
                <a:cs typeface="Gill Sans Bold"/>
                <a:sym typeface="Gill Sans Bold"/>
              </a:rPr>
              <a:t>PHONE</a:t>
            </a:r>
          </a:p>
        </p:txBody>
      </p:sp>
      <p:sp>
        <p:nvSpPr>
          <p:cNvPr id="17" name="TextBox 17"/>
          <p:cNvSpPr txBox="1"/>
          <p:nvPr/>
        </p:nvSpPr>
        <p:spPr>
          <a:xfrm>
            <a:off x="11006610" y="6641318"/>
            <a:ext cx="5553235" cy="452808"/>
          </a:xfrm>
          <a:prstGeom prst="rect">
            <a:avLst/>
          </a:prstGeom>
        </p:spPr>
        <p:txBody>
          <a:bodyPr lIns="0" tIns="0" rIns="0" bIns="0" rtlCol="0" anchor="t">
            <a:spAutoFit/>
          </a:bodyPr>
          <a:lstStyle/>
          <a:p>
            <a:pPr algn="ctr">
              <a:lnSpc>
                <a:spcPts val="3579"/>
              </a:lnSpc>
            </a:pPr>
            <a:r>
              <a:rPr lang="en-US" sz="2982" u="sng">
                <a:solidFill>
                  <a:srgbClr val="002D72"/>
                </a:solidFill>
                <a:latin typeface="Glacial Indifference"/>
                <a:ea typeface="Glacial Indifference"/>
                <a:cs typeface="Glacial Indifference"/>
                <a:sym typeface="Glacial Indifference"/>
                <a:hlinkClick r:id="rId5" tooltip="mailto:jhmeirb@jhmi.edu"/>
              </a:rPr>
              <a:t>jhmeirb@jhmi.edu</a:t>
            </a:r>
          </a:p>
        </p:txBody>
      </p:sp>
      <p:sp>
        <p:nvSpPr>
          <p:cNvPr id="18" name="TextBox 18"/>
          <p:cNvSpPr txBox="1"/>
          <p:nvPr/>
        </p:nvSpPr>
        <p:spPr>
          <a:xfrm>
            <a:off x="11544352" y="5592077"/>
            <a:ext cx="4477750" cy="812415"/>
          </a:xfrm>
          <a:prstGeom prst="rect">
            <a:avLst/>
          </a:prstGeom>
        </p:spPr>
        <p:txBody>
          <a:bodyPr lIns="0" tIns="0" rIns="0" bIns="0" rtlCol="0" anchor="t">
            <a:spAutoFit/>
          </a:bodyPr>
          <a:lstStyle/>
          <a:p>
            <a:pPr algn="ctr">
              <a:lnSpc>
                <a:spcPts val="5358"/>
              </a:lnSpc>
            </a:pPr>
            <a:r>
              <a:rPr lang="en-US" sz="5358" b="1" spc="32">
                <a:solidFill>
                  <a:srgbClr val="F1C400"/>
                </a:solidFill>
                <a:latin typeface="Gill Sans Bold"/>
                <a:ea typeface="Gill Sans Bold"/>
                <a:cs typeface="Gill Sans Bold"/>
                <a:sym typeface="Gill Sans Bold"/>
              </a:rPr>
              <a:t>EMAIL</a:t>
            </a:r>
          </a:p>
        </p:txBody>
      </p:sp>
      <p:sp>
        <p:nvSpPr>
          <p:cNvPr id="19" name="Freeform 19"/>
          <p:cNvSpPr/>
          <p:nvPr/>
        </p:nvSpPr>
        <p:spPr>
          <a:xfrm rot="-10800000">
            <a:off x="10734675" y="7332251"/>
            <a:ext cx="6350972" cy="1174746"/>
          </a:xfrm>
          <a:custGeom>
            <a:avLst/>
            <a:gdLst/>
            <a:ahLst/>
            <a:cxnLst/>
            <a:rect l="l" t="t" r="r" b="b"/>
            <a:pathLst>
              <a:path w="6350972" h="1174746">
                <a:moveTo>
                  <a:pt x="0" y="0"/>
                </a:moveTo>
                <a:lnTo>
                  <a:pt x="6350972" y="0"/>
                </a:lnTo>
                <a:lnTo>
                  <a:pt x="6350972" y="1174747"/>
                </a:lnTo>
                <a:lnTo>
                  <a:pt x="0" y="1174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TextBox 20"/>
          <p:cNvSpPr txBox="1"/>
          <p:nvPr/>
        </p:nvSpPr>
        <p:spPr>
          <a:xfrm>
            <a:off x="11139514" y="8582170"/>
            <a:ext cx="5553235" cy="905617"/>
          </a:xfrm>
          <a:prstGeom prst="rect">
            <a:avLst/>
          </a:prstGeom>
        </p:spPr>
        <p:txBody>
          <a:bodyPr lIns="0" tIns="0" rIns="0" bIns="0" rtlCol="0" anchor="t">
            <a:spAutoFit/>
          </a:bodyPr>
          <a:lstStyle/>
          <a:p>
            <a:pPr algn="ctr">
              <a:lnSpc>
                <a:spcPts val="3579"/>
              </a:lnSpc>
            </a:pPr>
            <a:r>
              <a:rPr lang="en-US" sz="2982" dirty="0">
                <a:solidFill>
                  <a:srgbClr val="002D72"/>
                </a:solidFill>
                <a:latin typeface="Glacial Indifference"/>
                <a:ea typeface="Glacial Indifference"/>
                <a:cs typeface="Glacial Indifference"/>
                <a:sym typeface="Glacial Indifference"/>
              </a:rPr>
              <a:t>Need more help? Use this </a:t>
            </a:r>
            <a:r>
              <a:rPr lang="en-US" sz="2982" u="sng" dirty="0">
                <a:solidFill>
                  <a:srgbClr val="002D72"/>
                </a:solidFill>
                <a:latin typeface="Glacial Indifference"/>
                <a:ea typeface="Glacial Indifference"/>
                <a:cs typeface="Glacial Indifference"/>
                <a:sym typeface="Glacial Indifference"/>
                <a:hlinkClick r:id="rId6" tooltip="https://jhmi.co1.qualtrics.com/jfe/form/SV_eGbJ1cbenceOVQa"/>
              </a:rPr>
              <a:t>link</a:t>
            </a:r>
            <a:r>
              <a:rPr lang="en-US" sz="2982" dirty="0">
                <a:solidFill>
                  <a:srgbClr val="002D72"/>
                </a:solidFill>
                <a:latin typeface="Glacial Indifference"/>
                <a:ea typeface="Glacial Indifference"/>
                <a:cs typeface="Glacial Indifference"/>
                <a:sym typeface="Glacial Indifference"/>
              </a:rPr>
              <a:t> to speak with a staff member. </a:t>
            </a:r>
          </a:p>
        </p:txBody>
      </p:sp>
      <p:sp>
        <p:nvSpPr>
          <p:cNvPr id="21" name="TextBox 21"/>
          <p:cNvSpPr txBox="1"/>
          <p:nvPr/>
        </p:nvSpPr>
        <p:spPr>
          <a:xfrm>
            <a:off x="10862047" y="7599233"/>
            <a:ext cx="5969732" cy="605430"/>
          </a:xfrm>
          <a:prstGeom prst="rect">
            <a:avLst/>
          </a:prstGeom>
        </p:spPr>
        <p:txBody>
          <a:bodyPr lIns="0" tIns="0" rIns="0" bIns="0" rtlCol="0" anchor="t">
            <a:spAutoFit/>
          </a:bodyPr>
          <a:lstStyle/>
          <a:p>
            <a:pPr algn="ctr">
              <a:lnSpc>
                <a:spcPts val="3958"/>
              </a:lnSpc>
            </a:pPr>
            <a:r>
              <a:rPr lang="en-US" sz="3958" b="1" spc="23">
                <a:solidFill>
                  <a:srgbClr val="F1C400"/>
                </a:solidFill>
                <a:latin typeface="Gill Sans Bold"/>
                <a:ea typeface="Gill Sans Bold"/>
                <a:cs typeface="Gill Sans Bold"/>
                <a:sym typeface="Gill Sans Bold"/>
              </a:rPr>
              <a:t>REQUEST A CONSULT</a:t>
            </a:r>
          </a:p>
        </p:txBody>
      </p:sp>
      <p:sp>
        <p:nvSpPr>
          <p:cNvPr id="23" name="TextBox 20">
            <a:extLst>
              <a:ext uri="{FF2B5EF4-FFF2-40B4-BE49-F238E27FC236}">
                <a16:creationId xmlns:a16="http://schemas.microsoft.com/office/drawing/2014/main" id="{DBAC6399-F65F-4FC8-BC3D-E0751DD9B907}"/>
              </a:ext>
            </a:extLst>
          </p:cNvPr>
          <p:cNvSpPr txBox="1"/>
          <p:nvPr/>
        </p:nvSpPr>
        <p:spPr>
          <a:xfrm>
            <a:off x="11070295" y="2547924"/>
            <a:ext cx="5553235" cy="903517"/>
          </a:xfrm>
          <a:prstGeom prst="rect">
            <a:avLst/>
          </a:prstGeom>
        </p:spPr>
        <p:txBody>
          <a:bodyPr lIns="0" tIns="0" rIns="0" bIns="0" rtlCol="0" anchor="t">
            <a:spAutoFit/>
          </a:bodyPr>
          <a:lstStyle/>
          <a:p>
            <a:pPr algn="ctr">
              <a:lnSpc>
                <a:spcPts val="3579"/>
              </a:lnSpc>
            </a:pPr>
            <a:r>
              <a:rPr lang="en-US" sz="2982" dirty="0">
                <a:solidFill>
                  <a:srgbClr val="002D72"/>
                </a:solidFill>
                <a:latin typeface="Glacial Indifference"/>
                <a:ea typeface="Glacial Indifference"/>
                <a:cs typeface="Glacial Indifference"/>
                <a:sym typeface="Glacial Indifference"/>
              </a:rPr>
              <a:t>Click </a:t>
            </a:r>
            <a:r>
              <a:rPr lang="en-US" sz="2982" dirty="0">
                <a:solidFill>
                  <a:srgbClr val="002D72"/>
                </a:solidFill>
                <a:latin typeface="Glacial Indifference"/>
                <a:ea typeface="Glacial Indifference"/>
                <a:cs typeface="Glacial Indifference"/>
                <a:sym typeface="Glacial Indifference"/>
                <a:hlinkClick r:id="rId7"/>
              </a:rPr>
              <a:t>here</a:t>
            </a:r>
            <a:r>
              <a:rPr lang="en-US" sz="2982" dirty="0">
                <a:solidFill>
                  <a:srgbClr val="002D72"/>
                </a:solidFill>
                <a:latin typeface="Glacial Indifference"/>
                <a:ea typeface="Glacial Indifference"/>
                <a:cs typeface="Glacial Indifference"/>
                <a:sym typeface="Glacial Indifference"/>
              </a:rPr>
              <a:t> to see our frequently asked questions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2000250" y="-2239338"/>
            <a:ext cx="11125200" cy="13449300"/>
            <a:chOff x="0" y="0"/>
            <a:chExt cx="2587296" cy="3127792"/>
          </a:xfrm>
        </p:grpSpPr>
        <p:sp>
          <p:nvSpPr>
            <p:cNvPr id="3" name="Freeform 3"/>
            <p:cNvSpPr/>
            <p:nvPr/>
          </p:nvSpPr>
          <p:spPr>
            <a:xfrm>
              <a:off x="0" y="0"/>
              <a:ext cx="2587296" cy="3127792"/>
            </a:xfrm>
            <a:custGeom>
              <a:avLst/>
              <a:gdLst/>
              <a:ahLst/>
              <a:cxnLst/>
              <a:rect l="l" t="t" r="r" b="b"/>
              <a:pathLst>
                <a:path w="2587296" h="3127792">
                  <a:moveTo>
                    <a:pt x="0" y="0"/>
                  </a:moveTo>
                  <a:lnTo>
                    <a:pt x="2587296" y="0"/>
                  </a:lnTo>
                  <a:lnTo>
                    <a:pt x="2587296" y="3127792"/>
                  </a:lnTo>
                  <a:lnTo>
                    <a:pt x="0" y="3127792"/>
                  </a:lnTo>
                  <a:close/>
                </a:path>
              </a:pathLst>
            </a:custGeom>
            <a:solidFill>
              <a:srgbClr val="0072CE"/>
            </a:solidFill>
          </p:spPr>
        </p:sp>
      </p:grpSp>
      <p:grpSp>
        <p:nvGrpSpPr>
          <p:cNvPr id="4" name="Group 4"/>
          <p:cNvGrpSpPr/>
          <p:nvPr/>
        </p:nvGrpSpPr>
        <p:grpSpPr>
          <a:xfrm>
            <a:off x="-533400" y="8267699"/>
            <a:ext cx="19316699" cy="2590800"/>
            <a:chOff x="0" y="0"/>
            <a:chExt cx="4492325" cy="602521"/>
          </a:xfrm>
        </p:grpSpPr>
        <p:sp>
          <p:nvSpPr>
            <p:cNvPr id="5" name="Freeform 5"/>
            <p:cNvSpPr/>
            <p:nvPr/>
          </p:nvSpPr>
          <p:spPr>
            <a:xfrm>
              <a:off x="0" y="0"/>
              <a:ext cx="4492325" cy="602521"/>
            </a:xfrm>
            <a:custGeom>
              <a:avLst/>
              <a:gdLst/>
              <a:ahLst/>
              <a:cxnLst/>
              <a:rect l="l" t="t" r="r" b="b"/>
              <a:pathLst>
                <a:path w="4492325" h="602521">
                  <a:moveTo>
                    <a:pt x="0" y="0"/>
                  </a:moveTo>
                  <a:lnTo>
                    <a:pt x="4492325" y="0"/>
                  </a:lnTo>
                  <a:lnTo>
                    <a:pt x="4492325" y="602521"/>
                  </a:lnTo>
                  <a:lnTo>
                    <a:pt x="0" y="602521"/>
                  </a:lnTo>
                  <a:close/>
                </a:path>
              </a:pathLst>
            </a:custGeom>
            <a:solidFill>
              <a:srgbClr val="F1C400">
                <a:alpha val="83922"/>
              </a:srgbClr>
            </a:solidFill>
          </p:spPr>
        </p:sp>
      </p:grpSp>
      <p:sp>
        <p:nvSpPr>
          <p:cNvPr id="6" name="Freeform 6"/>
          <p:cNvSpPr/>
          <p:nvPr/>
        </p:nvSpPr>
        <p:spPr>
          <a:xfrm>
            <a:off x="10302124" y="2094664"/>
            <a:ext cx="7315200" cy="3950208"/>
          </a:xfrm>
          <a:custGeom>
            <a:avLst/>
            <a:gdLst/>
            <a:ahLst/>
            <a:cxnLst/>
            <a:rect l="l" t="t" r="r" b="b"/>
            <a:pathLst>
              <a:path w="7315200" h="3950208">
                <a:moveTo>
                  <a:pt x="0" y="0"/>
                </a:moveTo>
                <a:lnTo>
                  <a:pt x="7315200" y="0"/>
                </a:lnTo>
                <a:lnTo>
                  <a:pt x="7315200" y="3950208"/>
                </a:lnTo>
                <a:lnTo>
                  <a:pt x="0" y="39502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5619228" y="8527663"/>
            <a:ext cx="6590158" cy="1461273"/>
          </a:xfrm>
          <a:custGeom>
            <a:avLst/>
            <a:gdLst/>
            <a:ahLst/>
            <a:cxnLst/>
            <a:rect l="l" t="t" r="r" b="b"/>
            <a:pathLst>
              <a:path w="6590158" h="1461273">
                <a:moveTo>
                  <a:pt x="0" y="0"/>
                </a:moveTo>
                <a:lnTo>
                  <a:pt x="6590158" y="0"/>
                </a:lnTo>
                <a:lnTo>
                  <a:pt x="6590158" y="1461274"/>
                </a:lnTo>
                <a:lnTo>
                  <a:pt x="0" y="1461274"/>
                </a:lnTo>
                <a:lnTo>
                  <a:pt x="0" y="0"/>
                </a:lnTo>
                <a:close/>
              </a:path>
            </a:pathLst>
          </a:custGeom>
          <a:blipFill>
            <a:blip r:embed="rId4"/>
            <a:stretch>
              <a:fillRect/>
            </a:stretch>
          </a:blipFill>
        </p:spPr>
      </p:sp>
      <p:sp>
        <p:nvSpPr>
          <p:cNvPr id="8" name="TextBox 8"/>
          <p:cNvSpPr txBox="1"/>
          <p:nvPr/>
        </p:nvSpPr>
        <p:spPr>
          <a:xfrm>
            <a:off x="722124" y="3232380"/>
            <a:ext cx="17565876" cy="2056584"/>
          </a:xfrm>
          <a:prstGeom prst="rect">
            <a:avLst/>
          </a:prstGeom>
        </p:spPr>
        <p:txBody>
          <a:bodyPr lIns="0" tIns="0" rIns="0" bIns="0" rtlCol="0" anchor="t">
            <a:spAutoFit/>
          </a:bodyPr>
          <a:lstStyle/>
          <a:p>
            <a:pPr algn="l">
              <a:lnSpc>
                <a:spcPts val="14135"/>
              </a:lnSpc>
            </a:pPr>
            <a:r>
              <a:rPr lang="en-US" sz="12399" b="1">
                <a:solidFill>
                  <a:srgbClr val="F1C400"/>
                </a:solidFill>
                <a:latin typeface="Gill Sans Bold"/>
                <a:ea typeface="Gill Sans Bold"/>
                <a:cs typeface="Gill Sans Bold"/>
                <a:sym typeface="Gill Sans Bold"/>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1028700" y="769728"/>
            <a:ext cx="16230600" cy="8747544"/>
            <a:chOff x="0" y="0"/>
            <a:chExt cx="2680843" cy="1444851"/>
          </a:xfrm>
        </p:grpSpPr>
        <p:sp>
          <p:nvSpPr>
            <p:cNvPr id="3" name="Freeform 3"/>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1C400"/>
            </a:solidFill>
          </p:spPr>
        </p:sp>
      </p:grpSp>
      <p:sp>
        <p:nvSpPr>
          <p:cNvPr id="4" name="Freeform 4"/>
          <p:cNvSpPr/>
          <p:nvPr/>
        </p:nvSpPr>
        <p:spPr>
          <a:xfrm rot="-10800000">
            <a:off x="1524264" y="5859615"/>
            <a:ext cx="7312114" cy="1352530"/>
          </a:xfrm>
          <a:custGeom>
            <a:avLst/>
            <a:gdLst/>
            <a:ahLst/>
            <a:cxnLst/>
            <a:rect l="l" t="t" r="r" b="b"/>
            <a:pathLst>
              <a:path w="7312114" h="1352530">
                <a:moveTo>
                  <a:pt x="0" y="0"/>
                </a:moveTo>
                <a:lnTo>
                  <a:pt x="7312114" y="0"/>
                </a:lnTo>
                <a:lnTo>
                  <a:pt x="7312114" y="1352529"/>
                </a:lnTo>
                <a:lnTo>
                  <a:pt x="0" y="13525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AutoShape 5"/>
          <p:cNvSpPr/>
          <p:nvPr/>
        </p:nvSpPr>
        <p:spPr>
          <a:xfrm rot="-5400000">
            <a:off x="6281761" y="5251397"/>
            <a:ext cx="6292009" cy="0"/>
          </a:xfrm>
          <a:prstGeom prst="line">
            <a:avLst/>
          </a:prstGeom>
          <a:ln w="38100" cap="flat">
            <a:solidFill>
              <a:srgbClr val="0072CE"/>
            </a:solidFill>
            <a:prstDash val="solid"/>
            <a:headEnd type="none" w="sm" len="sm"/>
            <a:tailEnd type="none" w="sm" len="sm"/>
          </a:ln>
        </p:spPr>
      </p:sp>
      <p:sp>
        <p:nvSpPr>
          <p:cNvPr id="6" name="TextBox 6"/>
          <p:cNvSpPr txBox="1"/>
          <p:nvPr/>
        </p:nvSpPr>
        <p:spPr>
          <a:xfrm>
            <a:off x="2546678" y="6153474"/>
            <a:ext cx="5267287" cy="812435"/>
          </a:xfrm>
          <a:prstGeom prst="rect">
            <a:avLst/>
          </a:prstGeom>
        </p:spPr>
        <p:txBody>
          <a:bodyPr lIns="0" tIns="0" rIns="0" bIns="0" rtlCol="0" anchor="t">
            <a:spAutoFit/>
          </a:bodyPr>
          <a:lstStyle/>
          <a:p>
            <a:pPr marL="0" lvl="0" indent="0" algn="ctr">
              <a:lnSpc>
                <a:spcPts val="3118"/>
              </a:lnSpc>
            </a:pPr>
            <a:r>
              <a:rPr lang="en-US" sz="3118" spc="31">
                <a:solidFill>
                  <a:srgbClr val="F1C400"/>
                </a:solidFill>
                <a:latin typeface="Glacial Indifference"/>
                <a:ea typeface="Glacial Indifference"/>
                <a:cs typeface="Glacial Indifference"/>
                <a:sym typeface="Glacial Indifference"/>
              </a:rPr>
              <a:t>Steps on how to complete the STMO CIR</a:t>
            </a:r>
          </a:p>
        </p:txBody>
      </p:sp>
      <p:sp>
        <p:nvSpPr>
          <p:cNvPr id="7" name="TextBox 7"/>
          <p:cNvSpPr txBox="1"/>
          <p:nvPr/>
        </p:nvSpPr>
        <p:spPr>
          <a:xfrm>
            <a:off x="1216642" y="2588998"/>
            <a:ext cx="7927358" cy="3159341"/>
          </a:xfrm>
          <a:prstGeom prst="rect">
            <a:avLst/>
          </a:prstGeom>
        </p:spPr>
        <p:txBody>
          <a:bodyPr lIns="0" tIns="0" rIns="0" bIns="0" rtlCol="0" anchor="t">
            <a:spAutoFit/>
          </a:bodyPr>
          <a:lstStyle/>
          <a:p>
            <a:pPr algn="ctr">
              <a:lnSpc>
                <a:spcPts val="10585"/>
              </a:lnSpc>
            </a:pPr>
            <a:r>
              <a:rPr lang="en-US" sz="14114" b="1">
                <a:solidFill>
                  <a:srgbClr val="002D72"/>
                </a:solidFill>
                <a:latin typeface="Gill Sans Bold"/>
                <a:ea typeface="Gill Sans Bold"/>
                <a:cs typeface="Gill Sans Bold"/>
                <a:sym typeface="Gill Sans Bold"/>
              </a:rPr>
              <a:t>How to Submit</a:t>
            </a:r>
          </a:p>
        </p:txBody>
      </p:sp>
      <p:grpSp>
        <p:nvGrpSpPr>
          <p:cNvPr id="8" name="Group 8"/>
          <p:cNvGrpSpPr/>
          <p:nvPr/>
        </p:nvGrpSpPr>
        <p:grpSpPr>
          <a:xfrm>
            <a:off x="9876122" y="1458993"/>
            <a:ext cx="7383178" cy="5076886"/>
            <a:chOff x="0" y="0"/>
            <a:chExt cx="6159500" cy="4235450"/>
          </a:xfrm>
        </p:grpSpPr>
        <p:sp>
          <p:nvSpPr>
            <p:cNvPr id="9" name="Freeform 9"/>
            <p:cNvSpPr/>
            <p:nvPr/>
          </p:nvSpPr>
          <p:spPr>
            <a:xfrm rot="407767">
              <a:off x="-228965" y="185129"/>
              <a:ext cx="6617430" cy="3865193"/>
            </a:xfrm>
            <a:custGeom>
              <a:avLst/>
              <a:gdLst/>
              <a:ahLst/>
              <a:cxnLst/>
              <a:rect l="l" t="t" r="r" b="b"/>
              <a:pathLst>
                <a:path w="6617430" h="3865193">
                  <a:moveTo>
                    <a:pt x="6617430" y="3670993"/>
                  </a:moveTo>
                  <a:lnTo>
                    <a:pt x="437488" y="3865192"/>
                  </a:lnTo>
                  <a:lnTo>
                    <a:pt x="0" y="194199"/>
                  </a:lnTo>
                  <a:lnTo>
                    <a:pt x="6179942" y="0"/>
                  </a:lnTo>
                  <a:close/>
                </a:path>
              </a:pathLst>
            </a:custGeom>
            <a:blipFill>
              <a:blip r:embed="rId4"/>
              <a:stretch>
                <a:fillRect l="-18245" r="-65280" b="-9579"/>
              </a:stretch>
            </a:blipFill>
          </p:spPr>
        </p:sp>
      </p:grpSp>
      <p:grpSp>
        <p:nvGrpSpPr>
          <p:cNvPr id="10" name="Group 10"/>
          <p:cNvGrpSpPr/>
          <p:nvPr/>
        </p:nvGrpSpPr>
        <p:grpSpPr>
          <a:xfrm>
            <a:off x="12602905" y="5055793"/>
            <a:ext cx="4461479" cy="446147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ACE5"/>
            </a:solidFill>
          </p:spPr>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2696"/>
                </a:lnSpc>
              </a:pPr>
              <a:endParaRPr/>
            </a:p>
          </p:txBody>
        </p:sp>
      </p:grpSp>
      <p:sp>
        <p:nvSpPr>
          <p:cNvPr id="13" name="Freeform 13"/>
          <p:cNvSpPr/>
          <p:nvPr/>
        </p:nvSpPr>
        <p:spPr>
          <a:xfrm>
            <a:off x="13244449" y="5624935"/>
            <a:ext cx="3178391" cy="3174418"/>
          </a:xfrm>
          <a:custGeom>
            <a:avLst/>
            <a:gdLst/>
            <a:ahLst/>
            <a:cxnLst/>
            <a:rect l="l" t="t" r="r" b="b"/>
            <a:pathLst>
              <a:path w="3178391" h="3174418">
                <a:moveTo>
                  <a:pt x="0" y="0"/>
                </a:moveTo>
                <a:lnTo>
                  <a:pt x="3178391" y="0"/>
                </a:lnTo>
                <a:lnTo>
                  <a:pt x="3178391" y="3174418"/>
                </a:lnTo>
                <a:lnTo>
                  <a:pt x="0" y="31744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685800" y="-1574580"/>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1C400">
                <a:alpha val="92941"/>
              </a:srgbClr>
            </a:solidFill>
          </p:spPr>
        </p:sp>
      </p:grpSp>
      <p:sp>
        <p:nvSpPr>
          <p:cNvPr id="4" name="TextBox 4"/>
          <p:cNvSpPr txBox="1"/>
          <p:nvPr/>
        </p:nvSpPr>
        <p:spPr>
          <a:xfrm>
            <a:off x="1317551" y="1346008"/>
            <a:ext cx="7450621" cy="3709403"/>
          </a:xfrm>
          <a:prstGeom prst="rect">
            <a:avLst/>
          </a:prstGeom>
        </p:spPr>
        <p:txBody>
          <a:bodyPr lIns="0" tIns="0" rIns="0" bIns="0" rtlCol="0" anchor="t">
            <a:spAutoFit/>
          </a:bodyPr>
          <a:lstStyle/>
          <a:p>
            <a:pPr algn="l">
              <a:lnSpc>
                <a:spcPts val="13285"/>
              </a:lnSpc>
            </a:pPr>
            <a:r>
              <a:rPr lang="en-US" sz="13285" b="1">
                <a:solidFill>
                  <a:srgbClr val="002D72"/>
                </a:solidFill>
                <a:latin typeface="Gill Sans Bold"/>
                <a:ea typeface="Gill Sans Bold"/>
                <a:cs typeface="Gill Sans Bold"/>
                <a:sym typeface="Gill Sans Bold"/>
              </a:rPr>
              <a:t>Step 1:</a:t>
            </a:r>
          </a:p>
          <a:p>
            <a:pPr algn="l">
              <a:lnSpc>
                <a:spcPts val="13285"/>
              </a:lnSpc>
            </a:pPr>
            <a:endParaRPr lang="en-US" sz="13285" b="1">
              <a:solidFill>
                <a:srgbClr val="002D72"/>
              </a:solidFill>
              <a:latin typeface="Gill Sans Bold"/>
              <a:ea typeface="Gill Sans Bold"/>
              <a:cs typeface="Gill Sans Bold"/>
              <a:sym typeface="Gill Sans Bold"/>
            </a:endParaRPr>
          </a:p>
        </p:txBody>
      </p:sp>
      <p:grpSp>
        <p:nvGrpSpPr>
          <p:cNvPr id="5" name="Group 5"/>
          <p:cNvGrpSpPr/>
          <p:nvPr/>
        </p:nvGrpSpPr>
        <p:grpSpPr>
          <a:xfrm rot="-482310">
            <a:off x="248199" y="118052"/>
            <a:ext cx="3295385" cy="1002470"/>
            <a:chOff x="0" y="0"/>
            <a:chExt cx="4393847" cy="1336627"/>
          </a:xfrm>
        </p:grpSpPr>
        <p:grpSp>
          <p:nvGrpSpPr>
            <p:cNvPr id="6" name="Group 6"/>
            <p:cNvGrpSpPr/>
            <p:nvPr/>
          </p:nvGrpSpPr>
          <p:grpSpPr>
            <a:xfrm>
              <a:off x="4048113" y="990893"/>
              <a:ext cx="345734" cy="34573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8" name="Group 8"/>
            <p:cNvGrpSpPr/>
            <p:nvPr/>
          </p:nvGrpSpPr>
          <p:grpSpPr>
            <a:xfrm>
              <a:off x="2235901" y="172867"/>
              <a:ext cx="345734" cy="34573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10" name="Group 10"/>
            <p:cNvGrpSpPr/>
            <p:nvPr/>
          </p:nvGrpSpPr>
          <p:grpSpPr>
            <a:xfrm>
              <a:off x="2327002" y="818026"/>
              <a:ext cx="345734" cy="3457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8ACE5"/>
              </a:solidFill>
            </p:spPr>
          </p:sp>
        </p:grpSp>
        <p:grpSp>
          <p:nvGrpSpPr>
            <p:cNvPr id="12" name="Group 12"/>
            <p:cNvGrpSpPr/>
            <p:nvPr/>
          </p:nvGrpSpPr>
          <p:grpSpPr>
            <a:xfrm>
              <a:off x="1334093" y="518601"/>
              <a:ext cx="345734" cy="34573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nvGrpSpPr>
            <p:cNvPr id="14" name="Group 14"/>
            <p:cNvGrpSpPr/>
            <p:nvPr/>
          </p:nvGrpSpPr>
          <p:grpSpPr>
            <a:xfrm>
              <a:off x="0" y="0"/>
              <a:ext cx="345734" cy="3457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D72"/>
              </a:solidFill>
            </p:spPr>
          </p:sp>
        </p:grpSp>
      </p:grpSp>
      <p:sp>
        <p:nvSpPr>
          <p:cNvPr id="16" name="Freeform 16"/>
          <p:cNvSpPr/>
          <p:nvPr/>
        </p:nvSpPr>
        <p:spPr>
          <a:xfrm>
            <a:off x="384274" y="5492943"/>
            <a:ext cx="17504232" cy="4494177"/>
          </a:xfrm>
          <a:custGeom>
            <a:avLst/>
            <a:gdLst/>
            <a:ahLst/>
            <a:cxnLst/>
            <a:rect l="l" t="t" r="r" b="b"/>
            <a:pathLst>
              <a:path w="17504232" h="4494177">
                <a:moveTo>
                  <a:pt x="0" y="0"/>
                </a:moveTo>
                <a:lnTo>
                  <a:pt x="17504231" y="0"/>
                </a:lnTo>
                <a:lnTo>
                  <a:pt x="17504231" y="4494177"/>
                </a:lnTo>
                <a:lnTo>
                  <a:pt x="0" y="4494177"/>
                </a:lnTo>
                <a:lnTo>
                  <a:pt x="0" y="0"/>
                </a:lnTo>
                <a:close/>
              </a:path>
            </a:pathLst>
          </a:custGeom>
          <a:blipFill>
            <a:blip r:embed="rId2"/>
            <a:stretch>
              <a:fillRect t="-49350" b="-30787"/>
            </a:stretch>
          </a:blipFill>
        </p:spPr>
      </p:sp>
      <p:sp>
        <p:nvSpPr>
          <p:cNvPr id="17" name="TextBox 17"/>
          <p:cNvSpPr txBox="1"/>
          <p:nvPr/>
        </p:nvSpPr>
        <p:spPr>
          <a:xfrm>
            <a:off x="639608" y="3330490"/>
            <a:ext cx="8128563" cy="2162454"/>
          </a:xfrm>
          <a:prstGeom prst="rect">
            <a:avLst/>
          </a:prstGeom>
        </p:spPr>
        <p:txBody>
          <a:bodyPr lIns="0" tIns="0" rIns="0" bIns="0" rtlCol="0" anchor="t">
            <a:spAutoFit/>
          </a:bodyPr>
          <a:lstStyle/>
          <a:p>
            <a:pPr algn="l">
              <a:lnSpc>
                <a:spcPts val="3385"/>
              </a:lnSpc>
            </a:pPr>
            <a:r>
              <a:rPr lang="en-US" sz="3385" spc="33" dirty="0">
                <a:solidFill>
                  <a:srgbClr val="002D72"/>
                </a:solidFill>
                <a:latin typeface="Glacial Indifference"/>
                <a:ea typeface="Glacial Indifference"/>
                <a:cs typeface="Glacial Indifference"/>
                <a:sym typeface="Glacial Indifference"/>
              </a:rPr>
              <a:t>A current member of the study team will log into </a:t>
            </a:r>
            <a:r>
              <a:rPr lang="en-US" sz="3385" u="sng" spc="33" dirty="0">
                <a:solidFill>
                  <a:srgbClr val="002D72"/>
                </a:solidFill>
                <a:latin typeface="Glacial Indifference"/>
                <a:ea typeface="Glacial Indifference"/>
                <a:cs typeface="Glacial Indifference"/>
                <a:sym typeface="Glacial Indifference"/>
                <a:hlinkClick r:id="rId3" tooltip="http://e-irb.jhmi.edu"/>
              </a:rPr>
              <a:t>eIRB 2</a:t>
            </a:r>
            <a:r>
              <a:rPr lang="en-US" sz="3385" spc="33" dirty="0">
                <a:solidFill>
                  <a:srgbClr val="002D72"/>
                </a:solidFill>
                <a:latin typeface="Glacial Indifference"/>
                <a:ea typeface="Glacial Indifference"/>
                <a:cs typeface="Glacial Indifference"/>
                <a:sym typeface="Glacial Indifference"/>
              </a:rPr>
              <a:t> and open up the </a:t>
            </a:r>
          </a:p>
          <a:p>
            <a:pPr algn="l">
              <a:lnSpc>
                <a:spcPts val="3385"/>
              </a:lnSpc>
            </a:pPr>
            <a:r>
              <a:rPr lang="en-US" sz="3385" spc="33" dirty="0">
                <a:solidFill>
                  <a:srgbClr val="002D72"/>
                </a:solidFill>
                <a:latin typeface="Glacial Indifference"/>
                <a:ea typeface="Glacial Indifference"/>
                <a:cs typeface="Glacial Indifference"/>
                <a:sym typeface="Glacial Indifference"/>
              </a:rPr>
              <a:t>Approved/Acknowledged study they wish to create the STMO CIR on. </a:t>
            </a:r>
          </a:p>
          <a:p>
            <a:pPr marL="0" lvl="0" indent="0" algn="l">
              <a:lnSpc>
                <a:spcPts val="3385"/>
              </a:lnSpc>
            </a:pPr>
            <a:endParaRPr lang="en-US" sz="3385" spc="33" dirty="0">
              <a:solidFill>
                <a:srgbClr val="002D72"/>
              </a:solidFill>
              <a:latin typeface="Glacial Indifference"/>
              <a:ea typeface="Glacial Indifference"/>
              <a:cs typeface="Glacial Indifference"/>
              <a:sym typeface="Glacial Indifference"/>
            </a:endParaRPr>
          </a:p>
        </p:txBody>
      </p:sp>
      <p:grpSp>
        <p:nvGrpSpPr>
          <p:cNvPr id="18" name="Group 18"/>
          <p:cNvGrpSpPr/>
          <p:nvPr/>
        </p:nvGrpSpPr>
        <p:grpSpPr>
          <a:xfrm>
            <a:off x="8017121" y="5328614"/>
            <a:ext cx="1705894" cy="1701629"/>
            <a:chOff x="0" y="0"/>
            <a:chExt cx="2274525" cy="2268839"/>
          </a:xfrm>
        </p:grpSpPr>
        <p:sp>
          <p:nvSpPr>
            <p:cNvPr id="19" name="Freeform 19"/>
            <p:cNvSpPr/>
            <p:nvPr/>
          </p:nvSpPr>
          <p:spPr>
            <a:xfrm>
              <a:off x="0" y="0"/>
              <a:ext cx="2274525" cy="2268839"/>
            </a:xfrm>
            <a:custGeom>
              <a:avLst/>
              <a:gdLst/>
              <a:ahLst/>
              <a:cxnLst/>
              <a:rect l="l" t="t" r="r" b="b"/>
              <a:pathLst>
                <a:path w="2274525" h="2268839">
                  <a:moveTo>
                    <a:pt x="0" y="0"/>
                  </a:moveTo>
                  <a:lnTo>
                    <a:pt x="2274525" y="0"/>
                  </a:lnTo>
                  <a:lnTo>
                    <a:pt x="2274525" y="2268839"/>
                  </a:lnTo>
                  <a:lnTo>
                    <a:pt x="0" y="226883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20" name="Freeform 20"/>
            <p:cNvSpPr/>
            <p:nvPr/>
          </p:nvSpPr>
          <p:spPr>
            <a:xfrm>
              <a:off x="128076" y="127756"/>
              <a:ext cx="2018372" cy="2013326"/>
            </a:xfrm>
            <a:custGeom>
              <a:avLst/>
              <a:gdLst/>
              <a:ahLst/>
              <a:cxnLst/>
              <a:rect l="l" t="t" r="r" b="b"/>
              <a:pathLst>
                <a:path w="2018372" h="2013326">
                  <a:moveTo>
                    <a:pt x="0" y="0"/>
                  </a:moveTo>
                  <a:lnTo>
                    <a:pt x="2018373" y="0"/>
                  </a:lnTo>
                  <a:lnTo>
                    <a:pt x="2018373" y="2013326"/>
                  </a:lnTo>
                  <a:lnTo>
                    <a:pt x="0" y="201332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sp>
        <p:nvSpPr>
          <p:cNvPr id="21" name="Freeform 21"/>
          <p:cNvSpPr/>
          <p:nvPr/>
        </p:nvSpPr>
        <p:spPr>
          <a:xfrm rot="-923887">
            <a:off x="14099806" y="45278"/>
            <a:ext cx="3708464" cy="4114800"/>
          </a:xfrm>
          <a:custGeom>
            <a:avLst/>
            <a:gdLst/>
            <a:ahLst/>
            <a:cxnLst/>
            <a:rect l="l" t="t" r="r" b="b"/>
            <a:pathLst>
              <a:path w="3708464" h="4114800">
                <a:moveTo>
                  <a:pt x="0" y="0"/>
                </a:moveTo>
                <a:lnTo>
                  <a:pt x="3708463" y="0"/>
                </a:lnTo>
                <a:lnTo>
                  <a:pt x="370846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822390" y="658537"/>
            <a:ext cx="16643219" cy="8969927"/>
            <a:chOff x="0" y="0"/>
            <a:chExt cx="2680843" cy="1444851"/>
          </a:xfrm>
        </p:grpSpPr>
        <p:sp>
          <p:nvSpPr>
            <p:cNvPr id="3" name="Freeform 3"/>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81C3FE"/>
            </a:solidFill>
          </p:spPr>
        </p:sp>
      </p:grpSp>
      <p:sp>
        <p:nvSpPr>
          <p:cNvPr id="4" name="TextBox 4"/>
          <p:cNvSpPr txBox="1"/>
          <p:nvPr/>
        </p:nvSpPr>
        <p:spPr>
          <a:xfrm>
            <a:off x="1195883" y="1291585"/>
            <a:ext cx="6459313" cy="1485916"/>
          </a:xfrm>
          <a:prstGeom prst="rect">
            <a:avLst/>
          </a:prstGeom>
        </p:spPr>
        <p:txBody>
          <a:bodyPr lIns="0" tIns="0" rIns="0" bIns="0" rtlCol="0" anchor="t">
            <a:spAutoFit/>
          </a:bodyPr>
          <a:lstStyle/>
          <a:p>
            <a:pPr algn="ctr">
              <a:lnSpc>
                <a:spcPts val="8625"/>
              </a:lnSpc>
            </a:pPr>
            <a:r>
              <a:rPr lang="en-US" sz="11500" b="1">
                <a:solidFill>
                  <a:srgbClr val="002D72"/>
                </a:solidFill>
                <a:latin typeface="Gill Sans Bold"/>
                <a:ea typeface="Gill Sans Bold"/>
                <a:cs typeface="Gill Sans Bold"/>
                <a:sym typeface="Gill Sans Bold"/>
              </a:rPr>
              <a:t>STEP 2: </a:t>
            </a:r>
          </a:p>
        </p:txBody>
      </p:sp>
      <p:grpSp>
        <p:nvGrpSpPr>
          <p:cNvPr id="5" name="Group 5"/>
          <p:cNvGrpSpPr/>
          <p:nvPr/>
        </p:nvGrpSpPr>
        <p:grpSpPr>
          <a:xfrm rot="-5941485">
            <a:off x="16041739" y="1168372"/>
            <a:ext cx="1193892" cy="1067166"/>
            <a:chOff x="0" y="0"/>
            <a:chExt cx="1591856" cy="1422887"/>
          </a:xfrm>
        </p:grpSpPr>
        <p:grpSp>
          <p:nvGrpSpPr>
            <p:cNvPr id="6" name="Group 6"/>
            <p:cNvGrpSpPr/>
            <p:nvPr/>
          </p:nvGrpSpPr>
          <p:grpSpPr>
            <a:xfrm>
              <a:off x="0" y="365192"/>
              <a:ext cx="421121" cy="42112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nvGrpSpPr>
            <p:cNvPr id="8" name="Group 8"/>
            <p:cNvGrpSpPr/>
            <p:nvPr/>
          </p:nvGrpSpPr>
          <p:grpSpPr>
            <a:xfrm>
              <a:off x="861471" y="0"/>
              <a:ext cx="730384" cy="73038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2CE"/>
              </a:solidFill>
            </p:spPr>
          </p:sp>
        </p:grpSp>
        <p:grpSp>
          <p:nvGrpSpPr>
            <p:cNvPr id="10" name="Group 10"/>
            <p:cNvGrpSpPr/>
            <p:nvPr/>
          </p:nvGrpSpPr>
          <p:grpSpPr>
            <a:xfrm>
              <a:off x="552960" y="1057846"/>
              <a:ext cx="365042" cy="365042"/>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C400"/>
              </a:solidFill>
            </p:spPr>
          </p:sp>
        </p:grpSp>
      </p:grpSp>
      <p:sp>
        <p:nvSpPr>
          <p:cNvPr id="12" name="Freeform 12"/>
          <p:cNvSpPr/>
          <p:nvPr/>
        </p:nvSpPr>
        <p:spPr>
          <a:xfrm>
            <a:off x="5958041" y="2648240"/>
            <a:ext cx="11301259" cy="6173313"/>
          </a:xfrm>
          <a:custGeom>
            <a:avLst/>
            <a:gdLst/>
            <a:ahLst/>
            <a:cxnLst/>
            <a:rect l="l" t="t" r="r" b="b"/>
            <a:pathLst>
              <a:path w="11301259" h="6173313">
                <a:moveTo>
                  <a:pt x="0" y="0"/>
                </a:moveTo>
                <a:lnTo>
                  <a:pt x="11301259" y="0"/>
                </a:lnTo>
                <a:lnTo>
                  <a:pt x="11301259" y="6173313"/>
                </a:lnTo>
                <a:lnTo>
                  <a:pt x="0" y="6173313"/>
                </a:lnTo>
                <a:lnTo>
                  <a:pt x="0" y="0"/>
                </a:lnTo>
                <a:close/>
              </a:path>
            </a:pathLst>
          </a:custGeom>
          <a:blipFill>
            <a:blip r:embed="rId2"/>
            <a:stretch>
              <a:fillRect/>
            </a:stretch>
          </a:blipFill>
        </p:spPr>
      </p:sp>
      <p:grpSp>
        <p:nvGrpSpPr>
          <p:cNvPr id="13" name="Group 13"/>
          <p:cNvGrpSpPr/>
          <p:nvPr/>
        </p:nvGrpSpPr>
        <p:grpSpPr>
          <a:xfrm rot="10209167">
            <a:off x="7332230" y="7528434"/>
            <a:ext cx="1640728" cy="1338277"/>
            <a:chOff x="0" y="0"/>
            <a:chExt cx="812800" cy="662969"/>
          </a:xfrm>
        </p:grpSpPr>
        <p:sp>
          <p:nvSpPr>
            <p:cNvPr id="14" name="Freeform 14"/>
            <p:cNvSpPr/>
            <p:nvPr/>
          </p:nvSpPr>
          <p:spPr>
            <a:xfrm>
              <a:off x="0" y="0"/>
              <a:ext cx="812800" cy="662969"/>
            </a:xfrm>
            <a:custGeom>
              <a:avLst/>
              <a:gdLst/>
              <a:ahLst/>
              <a:cxnLst/>
              <a:rect l="l" t="t" r="r" b="b"/>
              <a:pathLst>
                <a:path w="812800" h="662969">
                  <a:moveTo>
                    <a:pt x="812800" y="331485"/>
                  </a:moveTo>
                  <a:lnTo>
                    <a:pt x="406400" y="0"/>
                  </a:lnTo>
                  <a:lnTo>
                    <a:pt x="406400" y="203200"/>
                  </a:lnTo>
                  <a:lnTo>
                    <a:pt x="0" y="203200"/>
                  </a:lnTo>
                  <a:lnTo>
                    <a:pt x="0" y="459769"/>
                  </a:lnTo>
                  <a:lnTo>
                    <a:pt x="406400" y="459769"/>
                  </a:lnTo>
                  <a:lnTo>
                    <a:pt x="406400" y="662969"/>
                  </a:lnTo>
                  <a:lnTo>
                    <a:pt x="812800" y="331485"/>
                  </a:lnTo>
                  <a:close/>
                </a:path>
              </a:pathLst>
            </a:custGeom>
            <a:solidFill>
              <a:srgbClr val="009B77"/>
            </a:solidFill>
            <a:ln w="38100" cap="sq">
              <a:solidFill>
                <a:srgbClr val="000000"/>
              </a:solidFill>
              <a:prstDash val="solid"/>
              <a:miter/>
            </a:ln>
          </p:spPr>
        </p:sp>
        <p:sp>
          <p:nvSpPr>
            <p:cNvPr id="15" name="TextBox 15"/>
            <p:cNvSpPr txBox="1"/>
            <p:nvPr/>
          </p:nvSpPr>
          <p:spPr>
            <a:xfrm>
              <a:off x="0" y="203200"/>
              <a:ext cx="711200" cy="256569"/>
            </a:xfrm>
            <a:prstGeom prst="rect">
              <a:avLst/>
            </a:prstGeom>
          </p:spPr>
          <p:txBody>
            <a:bodyPr lIns="50800" tIns="50800" rIns="50800" bIns="50800" rtlCol="0" anchor="ctr"/>
            <a:lstStyle/>
            <a:p>
              <a:pPr algn="ctr">
                <a:lnSpc>
                  <a:spcPts val="2696"/>
                </a:lnSpc>
              </a:pPr>
              <a:endParaRPr/>
            </a:p>
          </p:txBody>
        </p:sp>
      </p:grpSp>
      <p:sp>
        <p:nvSpPr>
          <p:cNvPr id="16" name="TextBox 16"/>
          <p:cNvSpPr txBox="1"/>
          <p:nvPr/>
        </p:nvSpPr>
        <p:spPr>
          <a:xfrm>
            <a:off x="1195883" y="4437796"/>
            <a:ext cx="4446985" cy="2960196"/>
          </a:xfrm>
          <a:prstGeom prst="rect">
            <a:avLst/>
          </a:prstGeom>
        </p:spPr>
        <p:txBody>
          <a:bodyPr lIns="0" tIns="0" rIns="0" bIns="0" rtlCol="0" anchor="t">
            <a:spAutoFit/>
          </a:bodyPr>
          <a:lstStyle/>
          <a:p>
            <a:pPr algn="l">
              <a:lnSpc>
                <a:spcPts val="3300"/>
              </a:lnSpc>
            </a:pPr>
            <a:r>
              <a:rPr lang="en-US" sz="3300" b="1">
                <a:solidFill>
                  <a:srgbClr val="002D72"/>
                </a:solidFill>
                <a:latin typeface="Glacial Indifference Bold"/>
                <a:ea typeface="Glacial Indifference Bold"/>
                <a:cs typeface="Glacial Indifference Bold"/>
                <a:sym typeface="Glacial Indifference Bold"/>
              </a:rPr>
              <a:t>Once application  opens to the application workspace page, select “Create Further Study Action” button on the left hand side.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674091" y="688990"/>
            <a:ext cx="7692960" cy="8969927"/>
            <a:chOff x="0" y="0"/>
            <a:chExt cx="1239160" cy="1444851"/>
          </a:xfrm>
        </p:grpSpPr>
        <p:sp>
          <p:nvSpPr>
            <p:cNvPr id="3" name="Freeform 3"/>
            <p:cNvSpPr/>
            <p:nvPr/>
          </p:nvSpPr>
          <p:spPr>
            <a:xfrm>
              <a:off x="0" y="0"/>
              <a:ext cx="1239160" cy="1444851"/>
            </a:xfrm>
            <a:custGeom>
              <a:avLst/>
              <a:gdLst/>
              <a:ahLst/>
              <a:cxnLst/>
              <a:rect l="l" t="t" r="r" b="b"/>
              <a:pathLst>
                <a:path w="1239160" h="1444851">
                  <a:moveTo>
                    <a:pt x="0" y="0"/>
                  </a:moveTo>
                  <a:lnTo>
                    <a:pt x="1239160" y="0"/>
                  </a:lnTo>
                  <a:lnTo>
                    <a:pt x="1239160" y="1444851"/>
                  </a:lnTo>
                  <a:lnTo>
                    <a:pt x="0" y="1444851"/>
                  </a:lnTo>
                  <a:close/>
                </a:path>
              </a:pathLst>
            </a:custGeom>
            <a:solidFill>
              <a:srgbClr val="F1C400"/>
            </a:solidFill>
          </p:spPr>
        </p:sp>
      </p:grpSp>
      <p:sp>
        <p:nvSpPr>
          <p:cNvPr id="4" name="Freeform 4"/>
          <p:cNvSpPr/>
          <p:nvPr/>
        </p:nvSpPr>
        <p:spPr>
          <a:xfrm rot="-3042263">
            <a:off x="8842609" y="-3864250"/>
            <a:ext cx="7469107" cy="1381569"/>
          </a:xfrm>
          <a:custGeom>
            <a:avLst/>
            <a:gdLst/>
            <a:ahLst/>
            <a:cxnLst/>
            <a:rect l="l" t="t" r="r" b="b"/>
            <a:pathLst>
              <a:path w="7469107" h="1381569">
                <a:moveTo>
                  <a:pt x="0" y="0"/>
                </a:moveTo>
                <a:lnTo>
                  <a:pt x="7469107" y="0"/>
                </a:lnTo>
                <a:lnTo>
                  <a:pt x="7469107" y="1381569"/>
                </a:lnTo>
                <a:lnTo>
                  <a:pt x="0" y="1381569"/>
                </a:lnTo>
                <a:lnTo>
                  <a:pt x="0" y="0"/>
                </a:lnTo>
                <a:close/>
              </a:path>
            </a:pathLst>
          </a:custGeom>
          <a:blipFill>
            <a:blip r:embed="rId2">
              <a:alphaModFix amt="83000"/>
              <a:extLst>
                <a:ext uri="{96DAC541-7B7A-43D3-8B79-37D633B846F1}">
                  <asvg:svgBlip xmlns:asvg="http://schemas.microsoft.com/office/drawing/2016/SVG/main" r:embed="rId3"/>
                </a:ext>
              </a:extLst>
            </a:blip>
            <a:stretch>
              <a:fillRect/>
            </a:stretch>
          </a:blipFill>
        </p:spPr>
      </p:sp>
      <p:sp>
        <p:nvSpPr>
          <p:cNvPr id="5" name="Freeform 5"/>
          <p:cNvSpPr/>
          <p:nvPr/>
        </p:nvSpPr>
        <p:spPr>
          <a:xfrm>
            <a:off x="5859866" y="8584559"/>
            <a:ext cx="4017559" cy="3404882"/>
          </a:xfrm>
          <a:custGeom>
            <a:avLst/>
            <a:gdLst/>
            <a:ahLst/>
            <a:cxnLst/>
            <a:rect l="l" t="t" r="r" b="b"/>
            <a:pathLst>
              <a:path w="4017559" h="3404882">
                <a:moveTo>
                  <a:pt x="0" y="0"/>
                </a:moveTo>
                <a:lnTo>
                  <a:pt x="4017559" y="0"/>
                </a:lnTo>
                <a:lnTo>
                  <a:pt x="4017559" y="3404882"/>
                </a:lnTo>
                <a:lnTo>
                  <a:pt x="0" y="3404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839975" y="4594306"/>
            <a:ext cx="15383150" cy="5364874"/>
          </a:xfrm>
          <a:custGeom>
            <a:avLst/>
            <a:gdLst/>
            <a:ahLst/>
            <a:cxnLst/>
            <a:rect l="l" t="t" r="r" b="b"/>
            <a:pathLst>
              <a:path w="15383150" h="5364874">
                <a:moveTo>
                  <a:pt x="0" y="0"/>
                </a:moveTo>
                <a:lnTo>
                  <a:pt x="15383150" y="0"/>
                </a:lnTo>
                <a:lnTo>
                  <a:pt x="15383150" y="5364874"/>
                </a:lnTo>
                <a:lnTo>
                  <a:pt x="0" y="5364874"/>
                </a:lnTo>
                <a:lnTo>
                  <a:pt x="0" y="0"/>
                </a:lnTo>
                <a:close/>
              </a:path>
            </a:pathLst>
          </a:custGeom>
          <a:blipFill>
            <a:blip r:embed="rId6"/>
            <a:stretch>
              <a:fillRect/>
            </a:stretch>
          </a:blipFill>
        </p:spPr>
      </p:sp>
      <p:grpSp>
        <p:nvGrpSpPr>
          <p:cNvPr id="7" name="Group 7"/>
          <p:cNvGrpSpPr/>
          <p:nvPr/>
        </p:nvGrpSpPr>
        <p:grpSpPr>
          <a:xfrm rot="-10800000">
            <a:off x="8231397" y="5707304"/>
            <a:ext cx="2156732" cy="1569439"/>
            <a:chOff x="0" y="0"/>
            <a:chExt cx="812800" cy="591469"/>
          </a:xfrm>
        </p:grpSpPr>
        <p:sp>
          <p:nvSpPr>
            <p:cNvPr id="8" name="Freeform 8"/>
            <p:cNvSpPr/>
            <p:nvPr/>
          </p:nvSpPr>
          <p:spPr>
            <a:xfrm>
              <a:off x="0" y="0"/>
              <a:ext cx="812800" cy="591469"/>
            </a:xfrm>
            <a:custGeom>
              <a:avLst/>
              <a:gdLst/>
              <a:ahLst/>
              <a:cxnLst/>
              <a:rect l="l" t="t" r="r" b="b"/>
              <a:pathLst>
                <a:path w="812800" h="591469">
                  <a:moveTo>
                    <a:pt x="812800" y="295734"/>
                  </a:moveTo>
                  <a:lnTo>
                    <a:pt x="406400" y="0"/>
                  </a:lnTo>
                  <a:lnTo>
                    <a:pt x="406400" y="203200"/>
                  </a:lnTo>
                  <a:lnTo>
                    <a:pt x="0" y="203200"/>
                  </a:lnTo>
                  <a:lnTo>
                    <a:pt x="0" y="388269"/>
                  </a:lnTo>
                  <a:lnTo>
                    <a:pt x="406400" y="388269"/>
                  </a:lnTo>
                  <a:lnTo>
                    <a:pt x="406400" y="591469"/>
                  </a:lnTo>
                  <a:lnTo>
                    <a:pt x="812800" y="295734"/>
                  </a:lnTo>
                  <a:close/>
                </a:path>
              </a:pathLst>
            </a:custGeom>
            <a:solidFill>
              <a:srgbClr val="009B77"/>
            </a:solidFill>
            <a:ln w="38100" cap="sq">
              <a:solidFill>
                <a:srgbClr val="000000"/>
              </a:solidFill>
              <a:prstDash val="solid"/>
              <a:miter/>
            </a:ln>
          </p:spPr>
        </p:sp>
        <p:sp>
          <p:nvSpPr>
            <p:cNvPr id="9" name="TextBox 9"/>
            <p:cNvSpPr txBox="1"/>
            <p:nvPr/>
          </p:nvSpPr>
          <p:spPr>
            <a:xfrm>
              <a:off x="0" y="203200"/>
              <a:ext cx="711200" cy="185069"/>
            </a:xfrm>
            <a:prstGeom prst="rect">
              <a:avLst/>
            </a:prstGeom>
          </p:spPr>
          <p:txBody>
            <a:bodyPr lIns="50800" tIns="50800" rIns="50800" bIns="50800" rtlCol="0" anchor="ctr"/>
            <a:lstStyle/>
            <a:p>
              <a:pPr algn="ctr">
                <a:lnSpc>
                  <a:spcPts val="2696"/>
                </a:lnSpc>
              </a:pPr>
              <a:endParaRPr/>
            </a:p>
          </p:txBody>
        </p:sp>
      </p:grpSp>
      <p:sp>
        <p:nvSpPr>
          <p:cNvPr id="10" name="Freeform 10"/>
          <p:cNvSpPr/>
          <p:nvPr/>
        </p:nvSpPr>
        <p:spPr>
          <a:xfrm rot="-1437327">
            <a:off x="15244506" y="-470389"/>
            <a:ext cx="2702109" cy="2998179"/>
          </a:xfrm>
          <a:custGeom>
            <a:avLst/>
            <a:gdLst/>
            <a:ahLst/>
            <a:cxnLst/>
            <a:rect l="l" t="t" r="r" b="b"/>
            <a:pathLst>
              <a:path w="2702109" h="2998179">
                <a:moveTo>
                  <a:pt x="0" y="0"/>
                </a:moveTo>
                <a:lnTo>
                  <a:pt x="2702108" y="0"/>
                </a:lnTo>
                <a:lnTo>
                  <a:pt x="2702108" y="2998178"/>
                </a:lnTo>
                <a:lnTo>
                  <a:pt x="0" y="29981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1"/>
          <p:cNvSpPr txBox="1"/>
          <p:nvPr/>
        </p:nvSpPr>
        <p:spPr>
          <a:xfrm>
            <a:off x="674091" y="2299837"/>
            <a:ext cx="7692960" cy="1864418"/>
          </a:xfrm>
          <a:prstGeom prst="rect">
            <a:avLst/>
          </a:prstGeom>
        </p:spPr>
        <p:txBody>
          <a:bodyPr lIns="0" tIns="0" rIns="0" bIns="0" rtlCol="0" anchor="t">
            <a:spAutoFit/>
          </a:bodyPr>
          <a:lstStyle/>
          <a:p>
            <a:pPr algn="ctr">
              <a:lnSpc>
                <a:spcPts val="10842"/>
              </a:lnSpc>
            </a:pPr>
            <a:r>
              <a:rPr lang="en-US" sz="14457" b="1">
                <a:solidFill>
                  <a:srgbClr val="002D72"/>
                </a:solidFill>
                <a:latin typeface="Gill Sans Bold"/>
                <a:ea typeface="Gill Sans Bold"/>
                <a:cs typeface="Gill Sans Bold"/>
                <a:sym typeface="Gill Sans Bold"/>
              </a:rPr>
              <a:t>Step 3: </a:t>
            </a:r>
          </a:p>
        </p:txBody>
      </p:sp>
      <p:sp>
        <p:nvSpPr>
          <p:cNvPr id="12" name="TextBox 12"/>
          <p:cNvSpPr txBox="1"/>
          <p:nvPr/>
        </p:nvSpPr>
        <p:spPr>
          <a:xfrm>
            <a:off x="8529831" y="2571840"/>
            <a:ext cx="9458026" cy="2172804"/>
          </a:xfrm>
          <a:prstGeom prst="rect">
            <a:avLst/>
          </a:prstGeom>
        </p:spPr>
        <p:txBody>
          <a:bodyPr lIns="0" tIns="0" rIns="0" bIns="0" rtlCol="0" anchor="t">
            <a:spAutoFit/>
          </a:bodyPr>
          <a:lstStyle/>
          <a:p>
            <a:pPr algn="l">
              <a:lnSpc>
                <a:spcPts val="3418"/>
              </a:lnSpc>
            </a:pPr>
            <a:r>
              <a:rPr lang="en-US" sz="3418" spc="34">
                <a:solidFill>
                  <a:srgbClr val="FFFFFF"/>
                </a:solidFill>
                <a:latin typeface="Glacial Indifference"/>
                <a:ea typeface="Glacial Indifference"/>
                <a:cs typeface="Glacial Indifference"/>
                <a:sym typeface="Glacial Indifference"/>
              </a:rPr>
              <a:t>The study team member chooses the “Change In Research: Study Team Member Only” checkbox from the list of available Further Study Actions. Then select “Continue”.</a:t>
            </a:r>
          </a:p>
          <a:p>
            <a:pPr marL="0" lvl="0" indent="0" algn="l">
              <a:lnSpc>
                <a:spcPts val="3418"/>
              </a:lnSpc>
            </a:pPr>
            <a:endParaRPr lang="en-US" sz="3418" spc="34">
              <a:solidFill>
                <a:srgbClr val="FFFFFF"/>
              </a:solidFill>
              <a:latin typeface="Glacial Indifference"/>
              <a:ea typeface="Glacial Indifference"/>
              <a:cs typeface="Glacial Indifference"/>
              <a:sym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395647" y="475810"/>
            <a:ext cx="17402902" cy="9332092"/>
            <a:chOff x="0" y="0"/>
            <a:chExt cx="2782044" cy="1491837"/>
          </a:xfrm>
        </p:grpSpPr>
        <p:sp>
          <p:nvSpPr>
            <p:cNvPr id="3" name="Freeform 3"/>
            <p:cNvSpPr/>
            <p:nvPr/>
          </p:nvSpPr>
          <p:spPr>
            <a:xfrm>
              <a:off x="0" y="0"/>
              <a:ext cx="2782044" cy="1491837"/>
            </a:xfrm>
            <a:custGeom>
              <a:avLst/>
              <a:gdLst/>
              <a:ahLst/>
              <a:cxnLst/>
              <a:rect l="l" t="t" r="r" b="b"/>
              <a:pathLst>
                <a:path w="2782044" h="1491837">
                  <a:moveTo>
                    <a:pt x="0" y="0"/>
                  </a:moveTo>
                  <a:lnTo>
                    <a:pt x="2782044" y="0"/>
                  </a:lnTo>
                  <a:lnTo>
                    <a:pt x="2782044" y="1491837"/>
                  </a:lnTo>
                  <a:lnTo>
                    <a:pt x="0" y="1491837"/>
                  </a:lnTo>
                  <a:close/>
                </a:path>
              </a:pathLst>
            </a:custGeom>
            <a:solidFill>
              <a:srgbClr val="F1C400"/>
            </a:solidFill>
          </p:spPr>
        </p:sp>
      </p:grpSp>
      <p:sp>
        <p:nvSpPr>
          <p:cNvPr id="8" name="TextBox 8"/>
          <p:cNvSpPr txBox="1"/>
          <p:nvPr/>
        </p:nvSpPr>
        <p:spPr>
          <a:xfrm>
            <a:off x="-98143" y="1246447"/>
            <a:ext cx="7536390" cy="1728836"/>
          </a:xfrm>
          <a:prstGeom prst="rect">
            <a:avLst/>
          </a:prstGeom>
        </p:spPr>
        <p:txBody>
          <a:bodyPr lIns="0" tIns="0" rIns="0" bIns="0" rtlCol="0" anchor="t">
            <a:spAutoFit/>
          </a:bodyPr>
          <a:lstStyle/>
          <a:p>
            <a:pPr algn="ctr">
              <a:lnSpc>
                <a:spcPts val="10063"/>
              </a:lnSpc>
            </a:pPr>
            <a:r>
              <a:rPr lang="en-US" sz="13417" b="1">
                <a:solidFill>
                  <a:srgbClr val="002D72"/>
                </a:solidFill>
                <a:latin typeface="Gill Sans Bold"/>
                <a:ea typeface="Gill Sans Bold"/>
                <a:cs typeface="Gill Sans Bold"/>
                <a:sym typeface="Gill Sans Bold"/>
              </a:rPr>
              <a:t>Step 4:</a:t>
            </a:r>
          </a:p>
        </p:txBody>
      </p:sp>
      <p:sp>
        <p:nvSpPr>
          <p:cNvPr id="9" name="TextBox 9"/>
          <p:cNvSpPr txBox="1"/>
          <p:nvPr/>
        </p:nvSpPr>
        <p:spPr>
          <a:xfrm>
            <a:off x="591101" y="3295546"/>
            <a:ext cx="6231208" cy="5566204"/>
          </a:xfrm>
          <a:prstGeom prst="rect">
            <a:avLst/>
          </a:prstGeom>
        </p:spPr>
        <p:txBody>
          <a:bodyPr lIns="0" tIns="0" rIns="0" bIns="0" rtlCol="0" anchor="t">
            <a:spAutoFit/>
          </a:bodyPr>
          <a:lstStyle/>
          <a:p>
            <a:pPr algn="l">
              <a:lnSpc>
                <a:spcPts val="3118"/>
              </a:lnSpc>
            </a:pPr>
            <a:r>
              <a:rPr lang="en-US" sz="3118" spc="31" dirty="0">
                <a:solidFill>
                  <a:srgbClr val="002D72"/>
                </a:solidFill>
                <a:latin typeface="Glacial Indifference"/>
                <a:ea typeface="Glacial Indifference"/>
                <a:cs typeface="Glacial Indifference"/>
                <a:sym typeface="Glacial Indifference"/>
              </a:rPr>
              <a:t>Section 1 is where you can add, update or delete study team members. </a:t>
            </a:r>
          </a:p>
          <a:p>
            <a:pPr marL="673276" lvl="1" indent="-336638" algn="l">
              <a:lnSpc>
                <a:spcPts val="3118"/>
              </a:lnSpc>
              <a:buFont typeface="Arial"/>
              <a:buChar char="•"/>
            </a:pPr>
            <a:r>
              <a:rPr lang="en-US" sz="3118" spc="31" dirty="0">
                <a:solidFill>
                  <a:srgbClr val="002D72"/>
                </a:solidFill>
                <a:latin typeface="Glacial Indifference"/>
                <a:ea typeface="Glacial Indifference"/>
                <a:cs typeface="Glacial Indifference"/>
                <a:sym typeface="Glacial Indifference"/>
              </a:rPr>
              <a:t>Add a new study team member by selecting the “Add” button </a:t>
            </a:r>
          </a:p>
          <a:p>
            <a:pPr marL="673276" lvl="1" indent="-336638" algn="l">
              <a:lnSpc>
                <a:spcPts val="3118"/>
              </a:lnSpc>
              <a:buFont typeface="Arial"/>
              <a:buChar char="•"/>
            </a:pPr>
            <a:r>
              <a:rPr lang="en-US" sz="3118" spc="31" dirty="0">
                <a:solidFill>
                  <a:srgbClr val="002D72"/>
                </a:solidFill>
                <a:latin typeface="Glacial Indifference"/>
                <a:ea typeface="Glacial Indifference"/>
                <a:cs typeface="Glacial Indifference"/>
                <a:sym typeface="Glacial Indifference"/>
              </a:rPr>
              <a:t>update an existing study team member by selecting the “Update” button</a:t>
            </a:r>
          </a:p>
          <a:p>
            <a:pPr marL="673276" lvl="1" indent="-336638" algn="l">
              <a:lnSpc>
                <a:spcPts val="3118"/>
              </a:lnSpc>
              <a:buFont typeface="Arial"/>
              <a:buChar char="•"/>
            </a:pPr>
            <a:r>
              <a:rPr lang="en-US" sz="3118" spc="31" dirty="0">
                <a:solidFill>
                  <a:srgbClr val="002D72"/>
                </a:solidFill>
                <a:latin typeface="Glacial Indifference"/>
                <a:ea typeface="Glacial Indifference"/>
                <a:cs typeface="Glacial Indifference"/>
                <a:sym typeface="Glacial Indifference"/>
              </a:rPr>
              <a:t>delete a study team member by selecting the circled “x” at the end of that team members list row</a:t>
            </a:r>
          </a:p>
          <a:p>
            <a:pPr algn="l">
              <a:lnSpc>
                <a:spcPts val="3118"/>
              </a:lnSpc>
            </a:pPr>
            <a:endParaRPr lang="en-US" sz="3118" spc="31" dirty="0">
              <a:solidFill>
                <a:srgbClr val="002D72"/>
              </a:solidFill>
              <a:latin typeface="Glacial Indifference"/>
              <a:ea typeface="Glacial Indifference"/>
              <a:cs typeface="Glacial Indifference"/>
              <a:sym typeface="Glacial Indifference"/>
            </a:endParaRPr>
          </a:p>
          <a:p>
            <a:pPr marL="0" lvl="0" indent="0" algn="l">
              <a:lnSpc>
                <a:spcPts val="3118"/>
              </a:lnSpc>
            </a:pPr>
            <a:endParaRPr lang="en-US" sz="3118" spc="31" dirty="0">
              <a:solidFill>
                <a:srgbClr val="002D72"/>
              </a:solidFill>
              <a:latin typeface="Glacial Indifference"/>
              <a:ea typeface="Glacial Indifference"/>
              <a:cs typeface="Glacial Indifference"/>
              <a:sym typeface="Glacial Indifference"/>
            </a:endParaRPr>
          </a:p>
        </p:txBody>
      </p:sp>
      <p:sp>
        <p:nvSpPr>
          <p:cNvPr id="16" name="TextBox 16"/>
          <p:cNvSpPr txBox="1"/>
          <p:nvPr/>
        </p:nvSpPr>
        <p:spPr>
          <a:xfrm>
            <a:off x="6265648" y="1566710"/>
            <a:ext cx="9170382" cy="714375"/>
          </a:xfrm>
          <a:prstGeom prst="rect">
            <a:avLst/>
          </a:prstGeom>
        </p:spPr>
        <p:txBody>
          <a:bodyPr lIns="0" tIns="0" rIns="0" bIns="0" rtlCol="0" anchor="t">
            <a:spAutoFit/>
          </a:bodyPr>
          <a:lstStyle/>
          <a:p>
            <a:pPr algn="ctr">
              <a:lnSpc>
                <a:spcPts val="5696"/>
              </a:lnSpc>
              <a:spcBef>
                <a:spcPct val="0"/>
              </a:spcBef>
            </a:pPr>
            <a:r>
              <a:rPr lang="en-US" sz="4747" b="1" dirty="0">
                <a:solidFill>
                  <a:srgbClr val="002D72"/>
                </a:solidFill>
                <a:latin typeface="Glacial Indifference Bold"/>
                <a:ea typeface="Glacial Indifference Bold"/>
                <a:cs typeface="Glacial Indifference Bold"/>
                <a:sym typeface="Glacial Indifference Bold"/>
              </a:rPr>
              <a:t>Section 1: General Information</a:t>
            </a:r>
          </a:p>
        </p:txBody>
      </p:sp>
      <p:sp>
        <p:nvSpPr>
          <p:cNvPr id="17" name="TextBox 17"/>
          <p:cNvSpPr txBox="1"/>
          <p:nvPr/>
        </p:nvSpPr>
        <p:spPr>
          <a:xfrm>
            <a:off x="703969" y="8214119"/>
            <a:ext cx="16880063" cy="1593783"/>
          </a:xfrm>
          <a:prstGeom prst="rect">
            <a:avLst/>
          </a:prstGeom>
        </p:spPr>
        <p:txBody>
          <a:bodyPr lIns="0" tIns="0" rIns="0" bIns="0" rtlCol="0" anchor="t">
            <a:spAutoFit/>
          </a:bodyPr>
          <a:lstStyle/>
          <a:p>
            <a:pPr algn="ctr">
              <a:lnSpc>
                <a:spcPts val="3118"/>
              </a:lnSpc>
            </a:pPr>
            <a:endParaRPr/>
          </a:p>
          <a:p>
            <a:pPr algn="ctr">
              <a:lnSpc>
                <a:spcPts val="3118"/>
              </a:lnSpc>
            </a:pPr>
            <a:r>
              <a:rPr lang="en-US" sz="3118" spc="31" dirty="0">
                <a:solidFill>
                  <a:srgbClr val="002D72"/>
                </a:solidFill>
                <a:latin typeface="Glacial Indifference"/>
                <a:ea typeface="Glacial Indifference"/>
                <a:cs typeface="Glacial Indifference"/>
                <a:sym typeface="Glacial Indifference"/>
              </a:rPr>
              <a:t>These selections may be made repeatedly until all the intended changes have been entered at which point the “Continue” button is selected.</a:t>
            </a:r>
          </a:p>
          <a:p>
            <a:pPr marL="0" lvl="0" indent="0" algn="l">
              <a:lnSpc>
                <a:spcPts val="3118"/>
              </a:lnSpc>
            </a:pPr>
            <a:endParaRPr lang="en-US" sz="3118" spc="31" dirty="0">
              <a:solidFill>
                <a:srgbClr val="002D72"/>
              </a:solidFill>
              <a:latin typeface="Glacial Indifference"/>
              <a:ea typeface="Glacial Indifference"/>
              <a:cs typeface="Glacial Indifference"/>
              <a:sym typeface="Glacial Indifference"/>
            </a:endParaRPr>
          </a:p>
        </p:txBody>
      </p:sp>
      <p:pic>
        <p:nvPicPr>
          <p:cNvPr id="21" name="Picture 20">
            <a:extLst>
              <a:ext uri="{FF2B5EF4-FFF2-40B4-BE49-F238E27FC236}">
                <a16:creationId xmlns:a16="http://schemas.microsoft.com/office/drawing/2014/main" id="{1EF80233-BEE8-4520-BA81-E993FB0CFE18}"/>
              </a:ext>
            </a:extLst>
          </p:cNvPr>
          <p:cNvPicPr>
            <a:picLocks noChangeAspect="1"/>
          </p:cNvPicPr>
          <p:nvPr/>
        </p:nvPicPr>
        <p:blipFill rotWithShape="1">
          <a:blip r:embed="rId2">
            <a:extLst>
              <a:ext uri="{28A0092B-C50C-407E-A947-70E740481C1C}">
                <a14:useLocalDpi xmlns:a14="http://schemas.microsoft.com/office/drawing/2010/main" val="0"/>
              </a:ext>
            </a:extLst>
          </a:blip>
          <a:srcRect t="4626" b="51612"/>
          <a:stretch/>
        </p:blipFill>
        <p:spPr>
          <a:xfrm>
            <a:off x="6828383" y="3363645"/>
            <a:ext cx="10976240" cy="3578732"/>
          </a:xfrm>
          <a:prstGeom prst="rect">
            <a:avLst/>
          </a:prstGeom>
        </p:spPr>
      </p:pic>
      <p:grpSp>
        <p:nvGrpSpPr>
          <p:cNvPr id="13" name="Group 13"/>
          <p:cNvGrpSpPr/>
          <p:nvPr/>
        </p:nvGrpSpPr>
        <p:grpSpPr>
          <a:xfrm rot="5400000">
            <a:off x="16551735" y="3907965"/>
            <a:ext cx="1758223" cy="1333693"/>
            <a:chOff x="0" y="0"/>
            <a:chExt cx="812800" cy="616546"/>
          </a:xfrm>
        </p:grpSpPr>
        <p:sp>
          <p:nvSpPr>
            <p:cNvPr id="14" name="Freeform 14"/>
            <p:cNvSpPr/>
            <p:nvPr/>
          </p:nvSpPr>
          <p:spPr>
            <a:xfrm>
              <a:off x="0" y="0"/>
              <a:ext cx="812800" cy="616546"/>
            </a:xfrm>
            <a:custGeom>
              <a:avLst/>
              <a:gdLst/>
              <a:ahLst/>
              <a:cxnLst/>
              <a:rect l="l" t="t" r="r" b="b"/>
              <a:pathLst>
                <a:path w="812800" h="616546">
                  <a:moveTo>
                    <a:pt x="812800" y="308273"/>
                  </a:moveTo>
                  <a:lnTo>
                    <a:pt x="406400" y="0"/>
                  </a:lnTo>
                  <a:lnTo>
                    <a:pt x="406400" y="203200"/>
                  </a:lnTo>
                  <a:lnTo>
                    <a:pt x="0" y="203200"/>
                  </a:lnTo>
                  <a:lnTo>
                    <a:pt x="0" y="413346"/>
                  </a:lnTo>
                  <a:lnTo>
                    <a:pt x="406400" y="413346"/>
                  </a:lnTo>
                  <a:lnTo>
                    <a:pt x="406400" y="616546"/>
                  </a:lnTo>
                  <a:lnTo>
                    <a:pt x="812800" y="308273"/>
                  </a:lnTo>
                  <a:close/>
                </a:path>
              </a:pathLst>
            </a:custGeom>
            <a:solidFill>
              <a:srgbClr val="009B77"/>
            </a:solidFill>
            <a:ln w="38100" cap="sq">
              <a:solidFill>
                <a:srgbClr val="000000"/>
              </a:solidFill>
              <a:prstDash val="solid"/>
              <a:miter/>
            </a:ln>
          </p:spPr>
        </p:sp>
        <p:sp>
          <p:nvSpPr>
            <p:cNvPr id="15" name="TextBox 15"/>
            <p:cNvSpPr txBox="1"/>
            <p:nvPr/>
          </p:nvSpPr>
          <p:spPr>
            <a:xfrm>
              <a:off x="0" y="203200"/>
              <a:ext cx="711200" cy="210146"/>
            </a:xfrm>
            <a:prstGeom prst="rect">
              <a:avLst/>
            </a:prstGeom>
          </p:spPr>
          <p:txBody>
            <a:bodyPr lIns="50800" tIns="50800" rIns="50800" bIns="50800" rtlCol="0" anchor="ctr"/>
            <a:lstStyle/>
            <a:p>
              <a:pPr algn="ctr">
                <a:lnSpc>
                  <a:spcPts val="2696"/>
                </a:lnSpc>
              </a:pPr>
              <a:endParaRPr/>
            </a:p>
          </p:txBody>
        </p:sp>
      </p:grpSp>
      <p:grpSp>
        <p:nvGrpSpPr>
          <p:cNvPr id="10" name="Group 10"/>
          <p:cNvGrpSpPr/>
          <p:nvPr/>
        </p:nvGrpSpPr>
        <p:grpSpPr>
          <a:xfrm rot="-10800000">
            <a:off x="9552952" y="4306226"/>
            <a:ext cx="1758223" cy="1288475"/>
            <a:chOff x="0" y="0"/>
            <a:chExt cx="812800" cy="595643"/>
          </a:xfrm>
        </p:grpSpPr>
        <p:sp>
          <p:nvSpPr>
            <p:cNvPr id="11" name="Freeform 11"/>
            <p:cNvSpPr/>
            <p:nvPr/>
          </p:nvSpPr>
          <p:spPr>
            <a:xfrm>
              <a:off x="0" y="0"/>
              <a:ext cx="812800" cy="595643"/>
            </a:xfrm>
            <a:custGeom>
              <a:avLst/>
              <a:gdLst/>
              <a:ahLst/>
              <a:cxnLst/>
              <a:rect l="l" t="t" r="r" b="b"/>
              <a:pathLst>
                <a:path w="812800" h="595643">
                  <a:moveTo>
                    <a:pt x="812800" y="297821"/>
                  </a:moveTo>
                  <a:lnTo>
                    <a:pt x="406400" y="0"/>
                  </a:lnTo>
                  <a:lnTo>
                    <a:pt x="406400" y="203200"/>
                  </a:lnTo>
                  <a:lnTo>
                    <a:pt x="0" y="203200"/>
                  </a:lnTo>
                  <a:lnTo>
                    <a:pt x="0" y="392443"/>
                  </a:lnTo>
                  <a:lnTo>
                    <a:pt x="406400" y="392443"/>
                  </a:lnTo>
                  <a:lnTo>
                    <a:pt x="406400" y="595643"/>
                  </a:lnTo>
                  <a:lnTo>
                    <a:pt x="812800" y="297821"/>
                  </a:lnTo>
                  <a:close/>
                </a:path>
              </a:pathLst>
            </a:custGeom>
            <a:solidFill>
              <a:srgbClr val="009B77"/>
            </a:solidFill>
            <a:ln w="38100" cap="sq">
              <a:solidFill>
                <a:srgbClr val="000000"/>
              </a:solidFill>
              <a:prstDash val="solid"/>
              <a:miter/>
            </a:ln>
          </p:spPr>
        </p:sp>
        <p:sp>
          <p:nvSpPr>
            <p:cNvPr id="12" name="TextBox 12"/>
            <p:cNvSpPr txBox="1"/>
            <p:nvPr/>
          </p:nvSpPr>
          <p:spPr>
            <a:xfrm>
              <a:off x="0" y="203200"/>
              <a:ext cx="711200" cy="189243"/>
            </a:xfrm>
            <a:prstGeom prst="rect">
              <a:avLst/>
            </a:prstGeom>
          </p:spPr>
          <p:txBody>
            <a:bodyPr lIns="50800" tIns="50800" rIns="50800" bIns="50800" rtlCol="0" anchor="ctr"/>
            <a:lstStyle/>
            <a:p>
              <a:pPr algn="ctr">
                <a:lnSpc>
                  <a:spcPts val="2696"/>
                </a:lnSpc>
              </a:pPr>
              <a:endParaRPr/>
            </a:p>
          </p:txBody>
        </p:sp>
      </p:grpSp>
      <p:grpSp>
        <p:nvGrpSpPr>
          <p:cNvPr id="5" name="Group 5"/>
          <p:cNvGrpSpPr/>
          <p:nvPr/>
        </p:nvGrpSpPr>
        <p:grpSpPr>
          <a:xfrm>
            <a:off x="7154955" y="4958831"/>
            <a:ext cx="1758223" cy="1271742"/>
            <a:chOff x="0" y="0"/>
            <a:chExt cx="812800" cy="587907"/>
          </a:xfrm>
        </p:grpSpPr>
        <p:sp>
          <p:nvSpPr>
            <p:cNvPr id="6" name="Freeform 6"/>
            <p:cNvSpPr/>
            <p:nvPr/>
          </p:nvSpPr>
          <p:spPr>
            <a:xfrm>
              <a:off x="0" y="0"/>
              <a:ext cx="812800" cy="587907"/>
            </a:xfrm>
            <a:custGeom>
              <a:avLst/>
              <a:gdLst/>
              <a:ahLst/>
              <a:cxnLst/>
              <a:rect l="l" t="t" r="r" b="b"/>
              <a:pathLst>
                <a:path w="812800" h="587907">
                  <a:moveTo>
                    <a:pt x="812800" y="293953"/>
                  </a:moveTo>
                  <a:lnTo>
                    <a:pt x="406400" y="0"/>
                  </a:lnTo>
                  <a:lnTo>
                    <a:pt x="406400" y="203200"/>
                  </a:lnTo>
                  <a:lnTo>
                    <a:pt x="0" y="203200"/>
                  </a:lnTo>
                  <a:lnTo>
                    <a:pt x="0" y="384707"/>
                  </a:lnTo>
                  <a:lnTo>
                    <a:pt x="406400" y="384707"/>
                  </a:lnTo>
                  <a:lnTo>
                    <a:pt x="406400" y="587907"/>
                  </a:lnTo>
                  <a:lnTo>
                    <a:pt x="812800" y="293953"/>
                  </a:lnTo>
                  <a:close/>
                </a:path>
              </a:pathLst>
            </a:custGeom>
            <a:solidFill>
              <a:srgbClr val="009B77"/>
            </a:solidFill>
            <a:ln w="38100" cap="sq">
              <a:solidFill>
                <a:srgbClr val="000000"/>
              </a:solidFill>
              <a:prstDash val="solid"/>
              <a:miter/>
            </a:ln>
          </p:spPr>
        </p:sp>
        <p:sp>
          <p:nvSpPr>
            <p:cNvPr id="7" name="TextBox 7"/>
            <p:cNvSpPr txBox="1"/>
            <p:nvPr/>
          </p:nvSpPr>
          <p:spPr>
            <a:xfrm>
              <a:off x="0" y="203200"/>
              <a:ext cx="711200" cy="181507"/>
            </a:xfrm>
            <a:prstGeom prst="rect">
              <a:avLst/>
            </a:prstGeom>
          </p:spPr>
          <p:txBody>
            <a:bodyPr lIns="50800" tIns="50800" rIns="50800" bIns="50800" rtlCol="0" anchor="ctr"/>
            <a:lstStyle/>
            <a:p>
              <a:pPr algn="ctr">
                <a:lnSpc>
                  <a:spcPts val="2696"/>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395647" y="475810"/>
            <a:ext cx="17402902" cy="9332092"/>
            <a:chOff x="0" y="0"/>
            <a:chExt cx="2782044" cy="1491837"/>
          </a:xfrm>
        </p:grpSpPr>
        <p:sp>
          <p:nvSpPr>
            <p:cNvPr id="3" name="Freeform 3"/>
            <p:cNvSpPr/>
            <p:nvPr/>
          </p:nvSpPr>
          <p:spPr>
            <a:xfrm>
              <a:off x="0" y="0"/>
              <a:ext cx="2782044" cy="1491837"/>
            </a:xfrm>
            <a:custGeom>
              <a:avLst/>
              <a:gdLst/>
              <a:ahLst/>
              <a:cxnLst/>
              <a:rect l="l" t="t" r="r" b="b"/>
              <a:pathLst>
                <a:path w="2782044" h="1491837">
                  <a:moveTo>
                    <a:pt x="0" y="0"/>
                  </a:moveTo>
                  <a:lnTo>
                    <a:pt x="2782044" y="0"/>
                  </a:lnTo>
                  <a:lnTo>
                    <a:pt x="2782044" y="1491837"/>
                  </a:lnTo>
                  <a:lnTo>
                    <a:pt x="0" y="1491837"/>
                  </a:lnTo>
                  <a:close/>
                </a:path>
              </a:pathLst>
            </a:custGeom>
            <a:solidFill>
              <a:srgbClr val="F1C400"/>
            </a:solidFill>
          </p:spPr>
        </p:sp>
      </p:grpSp>
      <p:sp>
        <p:nvSpPr>
          <p:cNvPr id="4" name="Freeform 4"/>
          <p:cNvSpPr/>
          <p:nvPr/>
        </p:nvSpPr>
        <p:spPr>
          <a:xfrm>
            <a:off x="9097098" y="2747994"/>
            <a:ext cx="8455030" cy="5876246"/>
          </a:xfrm>
          <a:custGeom>
            <a:avLst/>
            <a:gdLst/>
            <a:ahLst/>
            <a:cxnLst/>
            <a:rect l="l" t="t" r="r" b="b"/>
            <a:pathLst>
              <a:path w="8455030" h="5876246">
                <a:moveTo>
                  <a:pt x="0" y="0"/>
                </a:moveTo>
                <a:lnTo>
                  <a:pt x="8455030" y="0"/>
                </a:lnTo>
                <a:lnTo>
                  <a:pt x="8455030" y="5876246"/>
                </a:lnTo>
                <a:lnTo>
                  <a:pt x="0" y="5876246"/>
                </a:lnTo>
                <a:lnTo>
                  <a:pt x="0" y="0"/>
                </a:lnTo>
                <a:close/>
              </a:path>
            </a:pathLst>
          </a:custGeom>
          <a:blipFill>
            <a:blip r:embed="rId2"/>
            <a:stretch>
              <a:fillRect/>
            </a:stretch>
          </a:blipFill>
        </p:spPr>
      </p:sp>
      <p:sp>
        <p:nvSpPr>
          <p:cNvPr id="5" name="TextBox 5"/>
          <p:cNvSpPr txBox="1"/>
          <p:nvPr/>
        </p:nvSpPr>
        <p:spPr>
          <a:xfrm>
            <a:off x="599666" y="1343025"/>
            <a:ext cx="7536390" cy="1728836"/>
          </a:xfrm>
          <a:prstGeom prst="rect">
            <a:avLst/>
          </a:prstGeom>
        </p:spPr>
        <p:txBody>
          <a:bodyPr lIns="0" tIns="0" rIns="0" bIns="0" rtlCol="0" anchor="t">
            <a:spAutoFit/>
          </a:bodyPr>
          <a:lstStyle/>
          <a:p>
            <a:pPr algn="ctr">
              <a:lnSpc>
                <a:spcPts val="10063"/>
              </a:lnSpc>
            </a:pPr>
            <a:r>
              <a:rPr lang="en-US" sz="13417" b="1">
                <a:solidFill>
                  <a:srgbClr val="002D72"/>
                </a:solidFill>
                <a:latin typeface="Gill Sans Bold"/>
                <a:ea typeface="Gill Sans Bold"/>
                <a:cs typeface="Gill Sans Bold"/>
                <a:sym typeface="Gill Sans Bold"/>
              </a:rPr>
              <a:t>Step 4:</a:t>
            </a:r>
          </a:p>
        </p:txBody>
      </p:sp>
      <p:sp>
        <p:nvSpPr>
          <p:cNvPr id="6" name="TextBox 6"/>
          <p:cNvSpPr txBox="1"/>
          <p:nvPr/>
        </p:nvSpPr>
        <p:spPr>
          <a:xfrm>
            <a:off x="599666" y="3283955"/>
            <a:ext cx="8339169" cy="5499281"/>
          </a:xfrm>
          <a:prstGeom prst="rect">
            <a:avLst/>
          </a:prstGeom>
        </p:spPr>
        <p:txBody>
          <a:bodyPr lIns="0" tIns="0" rIns="0" bIns="0" rtlCol="0" anchor="t">
            <a:spAutoFit/>
          </a:bodyPr>
          <a:lstStyle/>
          <a:p>
            <a:pPr algn="l">
              <a:lnSpc>
                <a:spcPts val="3118"/>
              </a:lnSpc>
            </a:pPr>
            <a:r>
              <a:rPr lang="en-US" sz="3118" spc="31">
                <a:solidFill>
                  <a:srgbClr val="002D72"/>
                </a:solidFill>
                <a:latin typeface="Glacial Indifference"/>
                <a:ea typeface="Glacial Indifference"/>
                <a:cs typeface="Glacial Indifference"/>
                <a:sym typeface="Glacial Indifference"/>
              </a:rPr>
              <a:t>After you select “Add”, a panel will display where you will enter:</a:t>
            </a:r>
          </a:p>
          <a:p>
            <a:pPr marL="673276" lvl="1" indent="-336638" algn="l">
              <a:lnSpc>
                <a:spcPts val="3118"/>
              </a:lnSpc>
              <a:buFont typeface="Arial"/>
              <a:buChar char="•"/>
            </a:pPr>
            <a:r>
              <a:rPr lang="en-US" sz="3118" spc="31">
                <a:solidFill>
                  <a:srgbClr val="002D72"/>
                </a:solidFill>
                <a:latin typeface="Glacial Indifference"/>
                <a:ea typeface="Glacial Indifference"/>
                <a:cs typeface="Glacial Indifference"/>
                <a:sym typeface="Glacial Indifference"/>
              </a:rPr>
              <a:t>Name (or user ID) of the person to be added to the study team</a:t>
            </a:r>
          </a:p>
          <a:p>
            <a:pPr marL="673276" lvl="1" indent="-336638" algn="l">
              <a:lnSpc>
                <a:spcPts val="3118"/>
              </a:lnSpc>
              <a:buFont typeface="Arial"/>
              <a:buChar char="•"/>
            </a:pPr>
            <a:r>
              <a:rPr lang="en-US" sz="3118" spc="31">
                <a:solidFill>
                  <a:srgbClr val="002D72"/>
                </a:solidFill>
                <a:latin typeface="Glacial Indifference"/>
                <a:ea typeface="Glacial Indifference"/>
                <a:cs typeface="Glacial Indifference"/>
                <a:sym typeface="Glacial Indifference"/>
              </a:rPr>
              <a:t>Role on the study team</a:t>
            </a:r>
          </a:p>
          <a:p>
            <a:pPr marL="673276" lvl="1" indent="-336638" algn="l">
              <a:lnSpc>
                <a:spcPts val="3118"/>
              </a:lnSpc>
              <a:buFont typeface="Arial"/>
              <a:buChar char="•"/>
            </a:pPr>
            <a:r>
              <a:rPr lang="en-US" sz="3118" spc="31">
                <a:solidFill>
                  <a:srgbClr val="002D72"/>
                </a:solidFill>
                <a:latin typeface="Glacial Indifference"/>
                <a:ea typeface="Glacial Indifference"/>
                <a:cs typeface="Glacial Indifference"/>
                <a:sym typeface="Glacial Indifference"/>
              </a:rPr>
              <a:t>Primary affiliation</a:t>
            </a:r>
          </a:p>
          <a:p>
            <a:pPr marL="673276" lvl="1" indent="-336638" algn="l">
              <a:lnSpc>
                <a:spcPts val="3118"/>
              </a:lnSpc>
              <a:buFont typeface="Arial"/>
              <a:buChar char="•"/>
            </a:pPr>
            <a:r>
              <a:rPr lang="en-US" sz="3118" spc="31">
                <a:solidFill>
                  <a:srgbClr val="002D72"/>
                </a:solidFill>
                <a:latin typeface="Glacial Indifference"/>
                <a:ea typeface="Glacial Indifference"/>
                <a:cs typeface="Glacial Indifference"/>
                <a:sym typeface="Glacial Indifference"/>
              </a:rPr>
              <a:t> Consenting participants</a:t>
            </a:r>
          </a:p>
          <a:p>
            <a:pPr marL="1346552" lvl="2" indent="-448851" algn="l">
              <a:lnSpc>
                <a:spcPts val="3118"/>
              </a:lnSpc>
              <a:buFont typeface="Arial"/>
              <a:buChar char="⚬"/>
            </a:pPr>
            <a:r>
              <a:rPr lang="en-US" sz="3118" spc="31">
                <a:solidFill>
                  <a:srgbClr val="002D72"/>
                </a:solidFill>
                <a:latin typeface="Glacial Indifference"/>
                <a:ea typeface="Glacial Indifference"/>
                <a:cs typeface="Glacial Indifference"/>
                <a:sym typeface="Glacial Indifference"/>
              </a:rPr>
              <a:t>If they are consenting participants, you will be asked if they are physician-investigator or mid-level provider.  </a:t>
            </a:r>
          </a:p>
          <a:p>
            <a:pPr algn="l">
              <a:lnSpc>
                <a:spcPts val="3118"/>
              </a:lnSpc>
            </a:pPr>
            <a:r>
              <a:rPr lang="en-US" sz="3118" spc="31">
                <a:solidFill>
                  <a:srgbClr val="002D72"/>
                </a:solidFill>
                <a:latin typeface="Glacial Indifference"/>
                <a:ea typeface="Glacial Indifference"/>
                <a:cs typeface="Glacial Indifference"/>
                <a:sym typeface="Glacial Indifference"/>
              </a:rPr>
              <a:t>Once all has been answered, select “OK”, “OK and Add Another”, or you can select “Cancel” and cancel your changes. </a:t>
            </a:r>
          </a:p>
          <a:p>
            <a:pPr marL="0" lvl="0" indent="0" algn="l">
              <a:lnSpc>
                <a:spcPts val="3118"/>
              </a:lnSpc>
            </a:pPr>
            <a:endParaRPr lang="en-US" sz="3118" spc="31">
              <a:solidFill>
                <a:srgbClr val="002D72"/>
              </a:solidFill>
              <a:latin typeface="Glacial Indifference"/>
              <a:ea typeface="Glacial Indifference"/>
              <a:cs typeface="Glacial Indifference"/>
              <a:sym typeface="Glacial Indifference"/>
            </a:endParaRPr>
          </a:p>
        </p:txBody>
      </p:sp>
      <p:sp>
        <p:nvSpPr>
          <p:cNvPr id="7" name="TextBox 7"/>
          <p:cNvSpPr txBox="1"/>
          <p:nvPr/>
        </p:nvSpPr>
        <p:spPr>
          <a:xfrm>
            <a:off x="7328803" y="1693093"/>
            <a:ext cx="6941638" cy="714375"/>
          </a:xfrm>
          <a:prstGeom prst="rect">
            <a:avLst/>
          </a:prstGeom>
        </p:spPr>
        <p:txBody>
          <a:bodyPr lIns="0" tIns="0" rIns="0" bIns="0" rtlCol="0" anchor="t">
            <a:spAutoFit/>
          </a:bodyPr>
          <a:lstStyle/>
          <a:p>
            <a:pPr algn="ctr">
              <a:lnSpc>
                <a:spcPts val="5696"/>
              </a:lnSpc>
              <a:spcBef>
                <a:spcPct val="0"/>
              </a:spcBef>
            </a:pPr>
            <a:r>
              <a:rPr lang="en-US" sz="4747" b="1">
                <a:solidFill>
                  <a:srgbClr val="002D72"/>
                </a:solidFill>
                <a:latin typeface="Glacial Indifference Bold"/>
                <a:ea typeface="Glacial Indifference Bold"/>
                <a:cs typeface="Glacial Indifference Bold"/>
                <a:sym typeface="Glacial Indifference Bold"/>
              </a:rPr>
              <a:t>Section 1: Add Function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grpSp>
        <p:nvGrpSpPr>
          <p:cNvPr id="2" name="Group 2"/>
          <p:cNvGrpSpPr/>
          <p:nvPr/>
        </p:nvGrpSpPr>
        <p:grpSpPr>
          <a:xfrm>
            <a:off x="395647" y="475810"/>
            <a:ext cx="17402902" cy="9332092"/>
            <a:chOff x="0" y="0"/>
            <a:chExt cx="2782044" cy="1491837"/>
          </a:xfrm>
        </p:grpSpPr>
        <p:sp>
          <p:nvSpPr>
            <p:cNvPr id="3" name="Freeform 3"/>
            <p:cNvSpPr/>
            <p:nvPr/>
          </p:nvSpPr>
          <p:spPr>
            <a:xfrm>
              <a:off x="0" y="0"/>
              <a:ext cx="2782044" cy="1491837"/>
            </a:xfrm>
            <a:custGeom>
              <a:avLst/>
              <a:gdLst/>
              <a:ahLst/>
              <a:cxnLst/>
              <a:rect l="l" t="t" r="r" b="b"/>
              <a:pathLst>
                <a:path w="2782044" h="1491837">
                  <a:moveTo>
                    <a:pt x="0" y="0"/>
                  </a:moveTo>
                  <a:lnTo>
                    <a:pt x="2782044" y="0"/>
                  </a:lnTo>
                  <a:lnTo>
                    <a:pt x="2782044" y="1491837"/>
                  </a:lnTo>
                  <a:lnTo>
                    <a:pt x="0" y="1491837"/>
                  </a:lnTo>
                  <a:close/>
                </a:path>
              </a:pathLst>
            </a:custGeom>
            <a:solidFill>
              <a:srgbClr val="F1C400"/>
            </a:solidFill>
          </p:spPr>
        </p:sp>
      </p:grpSp>
      <p:sp>
        <p:nvSpPr>
          <p:cNvPr id="4" name="Freeform 4"/>
          <p:cNvSpPr/>
          <p:nvPr/>
        </p:nvSpPr>
        <p:spPr>
          <a:xfrm>
            <a:off x="7190001" y="3037429"/>
            <a:ext cx="10355755" cy="6006338"/>
          </a:xfrm>
          <a:custGeom>
            <a:avLst/>
            <a:gdLst/>
            <a:ahLst/>
            <a:cxnLst/>
            <a:rect l="l" t="t" r="r" b="b"/>
            <a:pathLst>
              <a:path w="10355755" h="6006338">
                <a:moveTo>
                  <a:pt x="0" y="0"/>
                </a:moveTo>
                <a:lnTo>
                  <a:pt x="10355755" y="0"/>
                </a:lnTo>
                <a:lnTo>
                  <a:pt x="10355755" y="6006338"/>
                </a:lnTo>
                <a:lnTo>
                  <a:pt x="0" y="6006338"/>
                </a:lnTo>
                <a:lnTo>
                  <a:pt x="0" y="0"/>
                </a:lnTo>
                <a:close/>
              </a:path>
            </a:pathLst>
          </a:custGeom>
          <a:blipFill>
            <a:blip r:embed="rId2"/>
            <a:stretch>
              <a:fillRect/>
            </a:stretch>
          </a:blipFill>
        </p:spPr>
      </p:sp>
      <p:sp>
        <p:nvSpPr>
          <p:cNvPr id="5" name="TextBox 5"/>
          <p:cNvSpPr txBox="1"/>
          <p:nvPr/>
        </p:nvSpPr>
        <p:spPr>
          <a:xfrm>
            <a:off x="395647" y="1308593"/>
            <a:ext cx="7536390" cy="1728836"/>
          </a:xfrm>
          <a:prstGeom prst="rect">
            <a:avLst/>
          </a:prstGeom>
        </p:spPr>
        <p:txBody>
          <a:bodyPr lIns="0" tIns="0" rIns="0" bIns="0" rtlCol="0" anchor="t">
            <a:spAutoFit/>
          </a:bodyPr>
          <a:lstStyle/>
          <a:p>
            <a:pPr algn="ctr">
              <a:lnSpc>
                <a:spcPts val="10063"/>
              </a:lnSpc>
            </a:pPr>
            <a:r>
              <a:rPr lang="en-US" sz="13417" b="1">
                <a:solidFill>
                  <a:srgbClr val="002D72"/>
                </a:solidFill>
                <a:latin typeface="Gill Sans Bold"/>
                <a:ea typeface="Gill Sans Bold"/>
                <a:cs typeface="Gill Sans Bold"/>
                <a:sym typeface="Gill Sans Bold"/>
              </a:rPr>
              <a:t>Step 4:</a:t>
            </a:r>
          </a:p>
        </p:txBody>
      </p:sp>
      <p:sp>
        <p:nvSpPr>
          <p:cNvPr id="6" name="TextBox 6"/>
          <p:cNvSpPr txBox="1"/>
          <p:nvPr/>
        </p:nvSpPr>
        <p:spPr>
          <a:xfrm>
            <a:off x="825757" y="3510045"/>
            <a:ext cx="6231208" cy="5108731"/>
          </a:xfrm>
          <a:prstGeom prst="rect">
            <a:avLst/>
          </a:prstGeom>
        </p:spPr>
        <p:txBody>
          <a:bodyPr lIns="0" tIns="0" rIns="0" bIns="0" rtlCol="0" anchor="t">
            <a:spAutoFit/>
          </a:bodyPr>
          <a:lstStyle/>
          <a:p>
            <a:pPr algn="l">
              <a:lnSpc>
                <a:spcPts val="3118"/>
              </a:lnSpc>
            </a:pPr>
            <a:r>
              <a:rPr lang="en-US" sz="3118" spc="31">
                <a:solidFill>
                  <a:srgbClr val="002D72"/>
                </a:solidFill>
                <a:latin typeface="Glacial Indifference"/>
                <a:ea typeface="Glacial Indifference"/>
                <a:cs typeface="Glacial Indifference"/>
                <a:sym typeface="Glacial Indifference"/>
              </a:rPr>
              <a:t>Select the “Update” button that appears to the left of the name of the person you wish to change. </a:t>
            </a:r>
          </a:p>
          <a:p>
            <a:pPr algn="l">
              <a:lnSpc>
                <a:spcPts val="3118"/>
              </a:lnSpc>
            </a:pPr>
            <a:endParaRPr lang="en-US" sz="3118" spc="31">
              <a:solidFill>
                <a:srgbClr val="002D72"/>
              </a:solidFill>
              <a:latin typeface="Glacial Indifference"/>
              <a:ea typeface="Glacial Indifference"/>
              <a:cs typeface="Glacial Indifference"/>
              <a:sym typeface="Glacial Indifference"/>
            </a:endParaRPr>
          </a:p>
          <a:p>
            <a:pPr algn="l">
              <a:lnSpc>
                <a:spcPts val="3118"/>
              </a:lnSpc>
            </a:pPr>
            <a:r>
              <a:rPr lang="en-US" sz="3118" spc="31">
                <a:solidFill>
                  <a:srgbClr val="002D72"/>
                </a:solidFill>
                <a:latin typeface="Glacial Indifference"/>
                <a:ea typeface="Glacial Indifference"/>
                <a:cs typeface="Glacial Indifference"/>
                <a:sym typeface="Glacial Indifference"/>
              </a:rPr>
              <a:t>A panel will display with the same information as the “Add+” panel seen when adding a study team member. </a:t>
            </a:r>
          </a:p>
          <a:p>
            <a:pPr algn="l">
              <a:lnSpc>
                <a:spcPts val="3118"/>
              </a:lnSpc>
            </a:pPr>
            <a:endParaRPr lang="en-US" sz="3118" spc="31">
              <a:solidFill>
                <a:srgbClr val="002D72"/>
              </a:solidFill>
              <a:latin typeface="Glacial Indifference"/>
              <a:ea typeface="Glacial Indifference"/>
              <a:cs typeface="Glacial Indifference"/>
              <a:sym typeface="Glacial Indifference"/>
            </a:endParaRPr>
          </a:p>
          <a:p>
            <a:pPr algn="l">
              <a:lnSpc>
                <a:spcPts val="3118"/>
              </a:lnSpc>
            </a:pPr>
            <a:r>
              <a:rPr lang="en-US" sz="3118" spc="31">
                <a:solidFill>
                  <a:srgbClr val="002D72"/>
                </a:solidFill>
                <a:latin typeface="Glacial Indifference"/>
                <a:ea typeface="Glacial Indifference"/>
                <a:cs typeface="Glacial Indifference"/>
                <a:sym typeface="Glacial Indifference"/>
              </a:rPr>
              <a:t>Here you can select and edit any information other than the study team member’s name. </a:t>
            </a:r>
          </a:p>
          <a:p>
            <a:pPr marL="0" lvl="0" indent="0" algn="l">
              <a:lnSpc>
                <a:spcPts val="3118"/>
              </a:lnSpc>
            </a:pPr>
            <a:r>
              <a:rPr lang="en-US" sz="3118" spc="31">
                <a:solidFill>
                  <a:srgbClr val="002D72"/>
                </a:solidFill>
                <a:latin typeface="Glacial Indifference"/>
                <a:ea typeface="Glacial Indifference"/>
                <a:cs typeface="Glacial Indifference"/>
                <a:sym typeface="Glacial Indifference"/>
              </a:rPr>
              <a:t> </a:t>
            </a:r>
          </a:p>
        </p:txBody>
      </p:sp>
      <p:sp>
        <p:nvSpPr>
          <p:cNvPr id="7" name="TextBox 7"/>
          <p:cNvSpPr txBox="1"/>
          <p:nvPr/>
        </p:nvSpPr>
        <p:spPr>
          <a:xfrm>
            <a:off x="7190001" y="1378008"/>
            <a:ext cx="8672983" cy="1428750"/>
          </a:xfrm>
          <a:prstGeom prst="rect">
            <a:avLst/>
          </a:prstGeom>
        </p:spPr>
        <p:txBody>
          <a:bodyPr lIns="0" tIns="0" rIns="0" bIns="0" rtlCol="0" anchor="t">
            <a:spAutoFit/>
          </a:bodyPr>
          <a:lstStyle/>
          <a:p>
            <a:pPr algn="ctr">
              <a:lnSpc>
                <a:spcPts val="5696"/>
              </a:lnSpc>
              <a:spcBef>
                <a:spcPct val="0"/>
              </a:spcBef>
            </a:pPr>
            <a:r>
              <a:rPr lang="en-US" sz="4747" b="1">
                <a:solidFill>
                  <a:srgbClr val="002D72"/>
                </a:solidFill>
                <a:latin typeface="Glacial Indifference Bold"/>
                <a:ea typeface="Glacial Indifference Bold"/>
                <a:cs typeface="Glacial Indifference Bold"/>
                <a:sym typeface="Glacial Indifference Bold"/>
              </a:rPr>
              <a:t>Section 1: Updating a existing Study Team Member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1687</Words>
  <Application>Microsoft Office PowerPoint</Application>
  <PresentationFormat>Custom</PresentationFormat>
  <Paragraphs>136</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Glacial Indifference Bold</vt:lpstr>
      <vt:lpstr>Glacial Indifference</vt:lpstr>
      <vt:lpstr>Gill Sans Light</vt:lpstr>
      <vt:lpstr>Calibri</vt:lpstr>
      <vt:lpstr>Gill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Team Member Only Change in Research</dc:title>
  <dc:creator>Jessica Jones</dc:creator>
  <cp:lastModifiedBy>Jessica Jones</cp:lastModifiedBy>
  <cp:revision>11</cp:revision>
  <dcterms:created xsi:type="dcterms:W3CDTF">2006-08-16T00:00:00Z</dcterms:created>
  <dcterms:modified xsi:type="dcterms:W3CDTF">2024-11-14T20:22:00Z</dcterms:modified>
  <dc:identifier>DAGTIATu2kg</dc:identifier>
</cp:coreProperties>
</file>