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60"/>
  </p:normalViewPr>
  <p:slideViewPr>
    <p:cSldViewPr>
      <p:cViewPr varScale="1">
        <p:scale>
          <a:sx n="69" d="100"/>
          <a:sy n="69" d="100"/>
        </p:scale>
        <p:origin x="1368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347" y="0"/>
            <a:ext cx="4028440" cy="352143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BE7758-5359-4767-B682-B0521C0358BA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347" y="6658258"/>
            <a:ext cx="4028440" cy="3521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AE44DD-F6DC-472A-B79B-09E1FB9248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96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Johns </a:t>
            </a:r>
            <a:r>
              <a:rPr spc="5" dirty="0" smtClean="0"/>
              <a:t>Hopkins </a:t>
            </a:r>
            <a:r>
              <a:rPr spc="15" dirty="0" smtClean="0"/>
              <a:t>Medicine </a:t>
            </a:r>
            <a:r>
              <a:rPr spc="35" dirty="0" smtClean="0"/>
              <a:t>© </a:t>
            </a:r>
            <a:r>
              <a:rPr spc="10" dirty="0" smtClean="0"/>
              <a:t>2018 </a:t>
            </a:r>
            <a:r>
              <a:rPr spc="-25" dirty="0" smtClean="0"/>
              <a:t>| </a:t>
            </a:r>
            <a:r>
              <a:rPr spc="10" dirty="0" smtClean="0"/>
              <a:t>Confidential </a:t>
            </a:r>
            <a:r>
              <a:rPr spc="15" dirty="0" smtClean="0"/>
              <a:t>and</a:t>
            </a:r>
            <a:r>
              <a:rPr spc="-15" dirty="0" smtClean="0"/>
              <a:t> </a:t>
            </a:r>
            <a:r>
              <a:rPr spc="5" dirty="0" smtClean="0"/>
              <a:t>Proprietary</a:t>
            </a: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51389-75F8-4A51-8858-C1ED647E37A3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337618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Johns </a:t>
            </a:r>
            <a:r>
              <a:rPr spc="5" dirty="0" smtClean="0"/>
              <a:t>Hopkins </a:t>
            </a:r>
            <a:r>
              <a:rPr spc="15" dirty="0" smtClean="0"/>
              <a:t>Medicine </a:t>
            </a:r>
            <a:r>
              <a:rPr spc="35" dirty="0" smtClean="0"/>
              <a:t>© </a:t>
            </a:r>
            <a:r>
              <a:rPr spc="10" dirty="0" smtClean="0"/>
              <a:t>2018 </a:t>
            </a:r>
            <a:r>
              <a:rPr spc="-25" dirty="0" smtClean="0"/>
              <a:t>| </a:t>
            </a:r>
            <a:r>
              <a:rPr spc="10" dirty="0" smtClean="0"/>
              <a:t>Confidential </a:t>
            </a:r>
            <a:r>
              <a:rPr spc="15" dirty="0" smtClean="0"/>
              <a:t>and</a:t>
            </a:r>
            <a:r>
              <a:rPr spc="-15" dirty="0" smtClean="0"/>
              <a:t> </a:t>
            </a:r>
            <a:r>
              <a:rPr spc="5" dirty="0" smtClean="0"/>
              <a:t>Proprietary</a:t>
            </a: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Johns </a:t>
            </a:r>
            <a:r>
              <a:rPr spc="5" dirty="0" smtClean="0"/>
              <a:t>Hopkins </a:t>
            </a:r>
            <a:r>
              <a:rPr spc="15" dirty="0" smtClean="0"/>
              <a:t>Medicine </a:t>
            </a:r>
            <a:r>
              <a:rPr spc="35" dirty="0" smtClean="0"/>
              <a:t>© </a:t>
            </a:r>
            <a:r>
              <a:rPr spc="10" dirty="0" smtClean="0"/>
              <a:t>2018 </a:t>
            </a:r>
            <a:r>
              <a:rPr spc="-25" dirty="0" smtClean="0"/>
              <a:t>| </a:t>
            </a:r>
            <a:r>
              <a:rPr spc="10" dirty="0" smtClean="0"/>
              <a:t>Confidential </a:t>
            </a:r>
            <a:r>
              <a:rPr spc="15" dirty="0" smtClean="0"/>
              <a:t>and</a:t>
            </a:r>
            <a:r>
              <a:rPr spc="-15" dirty="0" smtClean="0"/>
              <a:t> </a:t>
            </a:r>
            <a:r>
              <a:rPr spc="5" dirty="0" smtClean="0"/>
              <a:t>Proprietary</a:t>
            </a:r>
            <a:endParaRPr spc="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Johns </a:t>
            </a:r>
            <a:r>
              <a:rPr spc="5" dirty="0" smtClean="0"/>
              <a:t>Hopkins </a:t>
            </a:r>
            <a:r>
              <a:rPr spc="15" dirty="0" smtClean="0"/>
              <a:t>Medicine </a:t>
            </a:r>
            <a:r>
              <a:rPr spc="35" dirty="0" smtClean="0"/>
              <a:t>© </a:t>
            </a:r>
            <a:r>
              <a:rPr spc="10" dirty="0" smtClean="0"/>
              <a:t>2018 </a:t>
            </a:r>
            <a:r>
              <a:rPr spc="-25" dirty="0" smtClean="0"/>
              <a:t>| </a:t>
            </a:r>
            <a:r>
              <a:rPr spc="10" dirty="0" smtClean="0"/>
              <a:t>Confidential </a:t>
            </a:r>
            <a:r>
              <a:rPr spc="15" dirty="0" smtClean="0"/>
              <a:t>and</a:t>
            </a:r>
            <a:r>
              <a:rPr spc="-15" dirty="0" smtClean="0"/>
              <a:t> </a:t>
            </a:r>
            <a:r>
              <a:rPr spc="5" dirty="0" smtClean="0"/>
              <a:t>Proprietary</a:t>
            </a:r>
            <a:endParaRPr spc="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Johns </a:t>
            </a:r>
            <a:r>
              <a:rPr spc="5" dirty="0" smtClean="0"/>
              <a:t>Hopkins </a:t>
            </a:r>
            <a:r>
              <a:rPr spc="15" dirty="0" smtClean="0"/>
              <a:t>Medicine </a:t>
            </a:r>
            <a:r>
              <a:rPr spc="35" dirty="0" smtClean="0"/>
              <a:t>© </a:t>
            </a:r>
            <a:r>
              <a:rPr spc="10" dirty="0" smtClean="0"/>
              <a:t>2018 </a:t>
            </a:r>
            <a:r>
              <a:rPr spc="-25" dirty="0" smtClean="0"/>
              <a:t>| </a:t>
            </a:r>
            <a:r>
              <a:rPr spc="10" dirty="0" smtClean="0"/>
              <a:t>Confidential </a:t>
            </a:r>
            <a:r>
              <a:rPr spc="15" dirty="0" smtClean="0"/>
              <a:t>and</a:t>
            </a:r>
            <a:r>
              <a:rPr spc="-15" dirty="0" smtClean="0"/>
              <a:t> </a:t>
            </a:r>
            <a:r>
              <a:rPr spc="5" dirty="0" smtClean="0"/>
              <a:t>Proprietary</a:t>
            </a:r>
            <a:endParaRPr spc="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AC851-3FCE-40CD-9A31-DDEB561BB88F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1469624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84E66-E597-429E-A661-92B5F1E7CBF3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343228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861E-5943-42A8-A21B-831176D7858C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4117925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242D4-C269-491B-81B8-7C0DCD263477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92046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3736" y="170687"/>
            <a:ext cx="8796528" cy="6516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405" y="624332"/>
            <a:ext cx="457200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471" y="1749044"/>
            <a:ext cx="8091057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1481" y="6479540"/>
            <a:ext cx="2230120" cy="12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Johns </a:t>
            </a:r>
            <a:r>
              <a:rPr spc="5" dirty="0" smtClean="0"/>
              <a:t>Hopkins </a:t>
            </a:r>
            <a:r>
              <a:rPr spc="15" dirty="0" smtClean="0"/>
              <a:t>Medicine </a:t>
            </a:r>
            <a:r>
              <a:rPr spc="35" dirty="0" smtClean="0"/>
              <a:t>© </a:t>
            </a:r>
            <a:r>
              <a:rPr spc="10" dirty="0" smtClean="0"/>
              <a:t>2018 </a:t>
            </a:r>
            <a:r>
              <a:rPr spc="-25" dirty="0" smtClean="0"/>
              <a:t>| </a:t>
            </a:r>
            <a:r>
              <a:rPr spc="10" dirty="0" smtClean="0"/>
              <a:t>Confidential </a:t>
            </a:r>
            <a:r>
              <a:rPr spc="15" dirty="0" smtClean="0"/>
              <a:t>and</a:t>
            </a:r>
            <a:r>
              <a:rPr spc="-15" dirty="0" smtClean="0"/>
              <a:t> </a:t>
            </a:r>
            <a:r>
              <a:rPr spc="5" dirty="0" smtClean="0"/>
              <a:t>Proprietary</a:t>
            </a: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0582" y="6470396"/>
            <a:ext cx="278129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3736" y="170687"/>
            <a:ext cx="8796528" cy="65166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17405" y="624332"/>
            <a:ext cx="457200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404040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6471" y="1749044"/>
            <a:ext cx="8091057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1481" y="6479540"/>
            <a:ext cx="2230120" cy="129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endParaRPr spc="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83E01-532E-41F4-8D05-F41F6E47CC13}" type="datetime1">
              <a:rPr lang="en-US" smtClean="0"/>
              <a:t>5/2/2019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90582" y="6470396"/>
            <a:ext cx="278129" cy="139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pc="-5" dirty="0"/>
              <a:t>Page</a:t>
            </a:r>
            <a:r>
              <a:rPr spc="-65" dirty="0"/>
              <a:t> </a:t>
            </a:r>
            <a:fld id="{81D60167-4931-47E6-BA6A-407CBD079E47}" type="slidenum">
              <a:rPr spc="10" dirty="0"/>
              <a:t>‹#›</a:t>
            </a:fld>
            <a:endParaRPr spc="10" dirty="0"/>
          </a:p>
        </p:txBody>
      </p:sp>
    </p:spTree>
    <p:extLst>
      <p:ext uri="{BB962C8B-B14F-4D97-AF65-F5344CB8AC3E}">
        <p14:creationId xmlns:p14="http://schemas.microsoft.com/office/powerpoint/2010/main" val="169713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743" y="2044621"/>
            <a:ext cx="8792210" cy="3975179"/>
          </a:xfrm>
          <a:custGeom>
            <a:avLst/>
            <a:gdLst/>
            <a:ahLst/>
            <a:cxnLst/>
            <a:rect l="l" t="t" r="r" b="b"/>
            <a:pathLst>
              <a:path w="8792210" h="3453765">
                <a:moveTo>
                  <a:pt x="0" y="3453141"/>
                </a:moveTo>
                <a:lnTo>
                  <a:pt x="8791871" y="3453141"/>
                </a:lnTo>
                <a:lnTo>
                  <a:pt x="8791871" y="0"/>
                </a:lnTo>
                <a:lnTo>
                  <a:pt x="0" y="0"/>
                </a:lnTo>
                <a:lnTo>
                  <a:pt x="0" y="3453141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05683" y="749300"/>
            <a:ext cx="45720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Johns </a:t>
            </a:r>
            <a:r>
              <a:rPr spc="40" dirty="0"/>
              <a:t>Hopkins</a:t>
            </a:r>
            <a:r>
              <a:rPr spc="155" dirty="0"/>
              <a:t> </a:t>
            </a:r>
            <a:r>
              <a:rPr spc="40" dirty="0"/>
              <a:t>Medicine</a:t>
            </a:r>
          </a:p>
          <a:p>
            <a:pPr algn="ctr">
              <a:lnSpc>
                <a:spcPct val="100000"/>
              </a:lnSpc>
            </a:pPr>
            <a:r>
              <a:rPr spc="30" dirty="0"/>
              <a:t>Innovation </a:t>
            </a:r>
            <a:r>
              <a:rPr spc="35" dirty="0"/>
              <a:t>2023 </a:t>
            </a:r>
            <a:r>
              <a:rPr spc="40" dirty="0"/>
              <a:t>Strategic</a:t>
            </a:r>
            <a:r>
              <a:rPr spc="215" dirty="0"/>
              <a:t> </a:t>
            </a:r>
            <a:r>
              <a:rPr spc="45" dirty="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13072" y="1486915"/>
            <a:ext cx="2156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A6A6A6"/>
                </a:solidFill>
                <a:latin typeface="Gill Sans MT"/>
                <a:cs typeface="Gill Sans MT"/>
              </a:rPr>
              <a:t>FISCAL YEARS </a:t>
            </a:r>
            <a:r>
              <a:rPr sz="1200" b="1" spc="35" dirty="0">
                <a:solidFill>
                  <a:srgbClr val="A6A6A6"/>
                </a:solidFill>
                <a:latin typeface="Gill Sans MT"/>
                <a:cs typeface="Gill Sans MT"/>
              </a:rPr>
              <a:t>2019 </a:t>
            </a:r>
            <a:r>
              <a:rPr sz="1200" b="1" dirty="0">
                <a:solidFill>
                  <a:srgbClr val="A6A6A6"/>
                </a:solidFill>
                <a:latin typeface="Gill Sans MT"/>
                <a:cs typeface="Gill Sans MT"/>
              </a:rPr>
              <a:t>–</a:t>
            </a:r>
            <a:r>
              <a:rPr sz="1200" b="1" spc="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200" b="1" spc="50" dirty="0">
                <a:solidFill>
                  <a:srgbClr val="A6A6A6"/>
                </a:solidFill>
                <a:latin typeface="Gill Sans MT"/>
                <a:cs typeface="Gill Sans MT"/>
              </a:rPr>
              <a:t>2023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200366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81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33" y="2090521"/>
            <a:ext cx="5423337" cy="38833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910267"/>
            <a:ext cx="2009479" cy="947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3815" y="2428748"/>
            <a:ext cx="8060055" cy="39274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MAKE JOHNS HOPKINS MEDICINE</a:t>
            </a:r>
            <a:r>
              <a:rPr sz="1400" b="1" spc="2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EASY</a:t>
            </a:r>
            <a:endParaRPr sz="1400" dirty="0">
              <a:latin typeface="Gill Sans MT"/>
              <a:cs typeface="Gill Sans MT"/>
            </a:endParaRPr>
          </a:p>
          <a:p>
            <a:pPr marL="12700" marR="293370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Enhance the patient experience by improving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access,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navigation, communication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and care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transitions.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Make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it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easy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for all members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of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the  JHM community to fulfill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our</a:t>
            </a:r>
            <a:r>
              <a:rPr sz="1100" spc="-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mission.</a:t>
            </a:r>
            <a:endParaRPr sz="11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20" dirty="0">
                <a:solidFill>
                  <a:srgbClr val="404040"/>
                </a:solidFill>
                <a:latin typeface="Gill Sans MT"/>
                <a:cs typeface="Gill Sans MT"/>
              </a:rPr>
              <a:t>SUPPORT</a:t>
            </a:r>
            <a:r>
              <a:rPr sz="1400" b="1" spc="-20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THE</a:t>
            </a:r>
            <a:r>
              <a:rPr sz="1400" b="1" spc="-17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WELL-BEING</a:t>
            </a:r>
            <a:r>
              <a:rPr sz="1400" b="1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OF</a:t>
            </a:r>
            <a:r>
              <a:rPr sz="1400" b="1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OUR</a:t>
            </a:r>
            <a:r>
              <a:rPr sz="1400" b="1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Gill Sans MT"/>
                <a:cs typeface="Gill Sans MT"/>
              </a:rPr>
              <a:t>PEOPLE</a:t>
            </a:r>
            <a:r>
              <a:rPr sz="1400" b="1" spc="-1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AND</a:t>
            </a:r>
            <a:r>
              <a:rPr sz="1400" b="1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OUR</a:t>
            </a:r>
            <a:r>
              <a:rPr sz="1400" b="1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COMMUNITIES</a:t>
            </a:r>
            <a:endParaRPr sz="1400" dirty="0">
              <a:latin typeface="Gill Sans MT"/>
              <a:cs typeface="Gill Sans MT"/>
            </a:endParaRPr>
          </a:p>
          <a:p>
            <a:pPr marL="12700" marR="76835">
              <a:lnSpc>
                <a:spcPct val="100000"/>
              </a:lnSpc>
              <a:spcBef>
                <a:spcPts val="15"/>
              </a:spcBef>
            </a:pP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Foster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organizational culture that is supportive, diverse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inclusive. Enhance joy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at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JHM.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Grow our local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community-engagement efforts  to address identified needs that improve</a:t>
            </a:r>
            <a:r>
              <a:rPr sz="1100" spc="-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health.</a:t>
            </a:r>
            <a:endParaRPr sz="11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44"/>
              </a:spcBef>
            </a:pP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PUSH THE </a:t>
            </a:r>
            <a:r>
              <a:rPr sz="1400" b="1" spc="-15" dirty="0">
                <a:solidFill>
                  <a:srgbClr val="404040"/>
                </a:solidFill>
                <a:latin typeface="Gill Sans MT"/>
                <a:cs typeface="Gill Sans MT"/>
              </a:rPr>
              <a:t>BOUNDARIES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OF SCIENCE</a:t>
            </a:r>
            <a:r>
              <a:rPr sz="1400" b="1" spc="-30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400" b="1" spc="-25" dirty="0">
                <a:solidFill>
                  <a:srgbClr val="404040"/>
                </a:solidFill>
                <a:latin typeface="Gill Sans MT"/>
                <a:cs typeface="Gill Sans MT"/>
              </a:rPr>
              <a:t>EDUCATION</a:t>
            </a:r>
            <a:endParaRPr sz="1400" dirty="0">
              <a:latin typeface="Gill Sans MT"/>
              <a:cs typeface="Gill Sans MT"/>
            </a:endParaRPr>
          </a:p>
          <a:p>
            <a:pPr marL="12700" marR="189230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Enrich the environment for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discovery and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learning through continuous innovation. Invest in fundamental science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create new models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of 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teaching, training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clinical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care</a:t>
            </a:r>
            <a:r>
              <a:rPr sz="1100" spc="-4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delivery.</a:t>
            </a:r>
            <a:endParaRPr sz="11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20" dirty="0">
                <a:solidFill>
                  <a:srgbClr val="404040"/>
                </a:solidFill>
                <a:latin typeface="Gill Sans MT"/>
                <a:cs typeface="Gill Sans MT"/>
              </a:rPr>
              <a:t>IMPROVE</a:t>
            </a:r>
            <a:r>
              <a:rPr sz="1400" b="1" spc="-2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THE</a:t>
            </a:r>
            <a:r>
              <a:rPr sz="1400" b="1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15" dirty="0">
                <a:solidFill>
                  <a:srgbClr val="404040"/>
                </a:solidFill>
                <a:latin typeface="Gill Sans MT"/>
                <a:cs typeface="Gill Sans MT"/>
              </a:rPr>
              <a:t>QUALITY</a:t>
            </a:r>
            <a:r>
              <a:rPr sz="1400" b="1" spc="-14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AND</a:t>
            </a:r>
            <a:r>
              <a:rPr sz="1400" b="1" spc="-13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10" dirty="0">
                <a:solidFill>
                  <a:srgbClr val="404040"/>
                </a:solidFill>
                <a:latin typeface="Gill Sans MT"/>
                <a:cs typeface="Gill Sans MT"/>
              </a:rPr>
              <a:t>AFFORDABILITY</a:t>
            </a:r>
            <a:r>
              <a:rPr sz="1400" b="1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OF</a:t>
            </a:r>
            <a:r>
              <a:rPr sz="1400" b="1" spc="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35" dirty="0">
                <a:solidFill>
                  <a:srgbClr val="404040"/>
                </a:solidFill>
                <a:latin typeface="Gill Sans MT"/>
                <a:cs typeface="Gill Sans MT"/>
              </a:rPr>
              <a:t>HEALTH</a:t>
            </a:r>
            <a:r>
              <a:rPr sz="1400" b="1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CARE</a:t>
            </a:r>
            <a:endParaRPr sz="1400" dirty="0">
              <a:latin typeface="Gill Sans MT"/>
              <a:cs typeface="Gill Sans MT"/>
            </a:endParaRPr>
          </a:p>
          <a:p>
            <a:pPr marL="12700" marR="682625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Maximize value for the patients we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serve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with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intense focus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on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quality, safety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efficiency. Strive for continuous performance  improvement. Lead the national conversation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exchange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of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ideas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around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high-value</a:t>
            </a:r>
            <a:r>
              <a:rPr sz="1100" spc="-6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care.</a:t>
            </a:r>
            <a:endParaRPr sz="11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25" dirty="0">
                <a:solidFill>
                  <a:srgbClr val="404040"/>
                </a:solidFill>
                <a:latin typeface="Gill Sans MT"/>
                <a:cs typeface="Gill Sans MT"/>
              </a:rPr>
              <a:t>WORK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LIKE ONE</a:t>
            </a:r>
            <a:r>
              <a:rPr sz="1400" b="1" spc="3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20" dirty="0">
                <a:solidFill>
                  <a:srgbClr val="404040"/>
                </a:solidFill>
                <a:latin typeface="Gill Sans MT"/>
                <a:cs typeface="Gill Sans MT"/>
              </a:rPr>
              <a:t>ORGANIZATION</a:t>
            </a:r>
            <a:endParaRPr sz="1400" dirty="0">
              <a:latin typeface="Gill Sans MT"/>
              <a:cs typeface="Gill Sans MT"/>
            </a:endParaRPr>
          </a:p>
          <a:p>
            <a:pPr marL="12700" marR="238125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Continue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our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tradition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of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leadership by becoming the model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of an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integrated health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care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delivery system. Share best practices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extend 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research and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education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across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JHM</a:t>
            </a:r>
            <a:r>
              <a:rPr sz="1100" spc="-50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venues.</a:t>
            </a:r>
            <a:endParaRPr sz="1100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1400" b="1" spc="-10" dirty="0">
                <a:solidFill>
                  <a:srgbClr val="404040"/>
                </a:solidFill>
                <a:latin typeface="Gill Sans MT"/>
                <a:cs typeface="Gill Sans MT"/>
              </a:rPr>
              <a:t>AIM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FOR </a:t>
            </a:r>
            <a:r>
              <a:rPr sz="1400" b="1" spc="-10" dirty="0">
                <a:solidFill>
                  <a:srgbClr val="404040"/>
                </a:solidFill>
                <a:latin typeface="Gill Sans MT"/>
                <a:cs typeface="Gill Sans MT"/>
              </a:rPr>
              <a:t>PRECISION IN </a:t>
            </a:r>
            <a:r>
              <a:rPr sz="1400" b="1" spc="-20" dirty="0">
                <a:solidFill>
                  <a:srgbClr val="404040"/>
                </a:solidFill>
                <a:latin typeface="Gill Sans MT"/>
                <a:cs typeface="Gill Sans MT"/>
              </a:rPr>
              <a:t>EVERYTHING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WE</a:t>
            </a:r>
            <a:r>
              <a:rPr sz="1400" b="1" spc="-9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400" b="1" spc="-5" dirty="0">
                <a:solidFill>
                  <a:srgbClr val="404040"/>
                </a:solidFill>
                <a:latin typeface="Gill Sans MT"/>
                <a:cs typeface="Gill Sans MT"/>
              </a:rPr>
              <a:t>DO</a:t>
            </a:r>
            <a:endParaRPr sz="1400" dirty="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Use data in new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and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innovative ways to guide decision-making in every corner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of our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organization, from patient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care and education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to finance  </a:t>
            </a:r>
            <a:r>
              <a:rPr sz="1100" dirty="0">
                <a:solidFill>
                  <a:srgbClr val="404040"/>
                </a:solidFill>
                <a:latin typeface="Gill Sans MT"/>
                <a:cs typeface="Gill Sans MT"/>
              </a:rPr>
              <a:t>and</a:t>
            </a:r>
            <a:r>
              <a:rPr sz="1100" spc="-15" dirty="0">
                <a:solidFill>
                  <a:srgbClr val="404040"/>
                </a:solidFill>
                <a:latin typeface="Gill Sans MT"/>
                <a:cs typeface="Gill Sans MT"/>
              </a:rPr>
              <a:t> </a:t>
            </a:r>
            <a:r>
              <a:rPr sz="1100" spc="-5" dirty="0">
                <a:solidFill>
                  <a:srgbClr val="404040"/>
                </a:solidFill>
                <a:latin typeface="Gill Sans MT"/>
                <a:cs typeface="Gill Sans MT"/>
              </a:rPr>
              <a:t>administration.</a:t>
            </a:r>
            <a:endParaRPr sz="1100" dirty="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5" dirty="0"/>
              <a:t>Johns </a:t>
            </a:r>
            <a:r>
              <a:rPr spc="40" dirty="0"/>
              <a:t>Hopkins</a:t>
            </a:r>
            <a:r>
              <a:rPr spc="155" dirty="0"/>
              <a:t> </a:t>
            </a:r>
            <a:r>
              <a:rPr spc="40" dirty="0"/>
              <a:t>Medicine</a:t>
            </a:r>
          </a:p>
          <a:p>
            <a:pPr marL="12700">
              <a:lnSpc>
                <a:spcPct val="100000"/>
              </a:lnSpc>
            </a:pPr>
            <a:r>
              <a:rPr spc="30" dirty="0"/>
              <a:t>Innovation </a:t>
            </a:r>
            <a:r>
              <a:rPr spc="35" dirty="0"/>
              <a:t>2023 </a:t>
            </a:r>
            <a:r>
              <a:rPr spc="40" dirty="0"/>
              <a:t>Strategic</a:t>
            </a:r>
            <a:r>
              <a:rPr spc="215" dirty="0"/>
              <a:t> </a:t>
            </a:r>
            <a:r>
              <a:rPr spc="45" dirty="0"/>
              <a:t>Plan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7405" y="1361947"/>
            <a:ext cx="2156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40" dirty="0">
                <a:solidFill>
                  <a:srgbClr val="A6A6A6"/>
                </a:solidFill>
                <a:latin typeface="Gill Sans MT"/>
                <a:cs typeface="Gill Sans MT"/>
              </a:rPr>
              <a:t>FISCAL YEARS </a:t>
            </a:r>
            <a:r>
              <a:rPr sz="1200" b="1" spc="35" dirty="0">
                <a:solidFill>
                  <a:srgbClr val="A6A6A6"/>
                </a:solidFill>
                <a:latin typeface="Gill Sans MT"/>
                <a:cs typeface="Gill Sans MT"/>
              </a:rPr>
              <a:t>2019 </a:t>
            </a:r>
            <a:r>
              <a:rPr sz="1200" b="1" dirty="0">
                <a:solidFill>
                  <a:srgbClr val="A6A6A6"/>
                </a:solidFill>
                <a:latin typeface="Gill Sans MT"/>
                <a:cs typeface="Gill Sans MT"/>
              </a:rPr>
              <a:t>–</a:t>
            </a:r>
            <a:r>
              <a:rPr sz="1200" b="1" spc="5" dirty="0">
                <a:solidFill>
                  <a:srgbClr val="A6A6A6"/>
                </a:solidFill>
                <a:latin typeface="Gill Sans MT"/>
                <a:cs typeface="Gill Sans MT"/>
              </a:rPr>
              <a:t> </a:t>
            </a:r>
            <a:r>
              <a:rPr sz="1200" b="1" spc="50" dirty="0">
                <a:solidFill>
                  <a:srgbClr val="A6A6A6"/>
                </a:solidFill>
                <a:latin typeface="Gill Sans MT"/>
                <a:cs typeface="Gill Sans MT"/>
              </a:rPr>
              <a:t>2023</a:t>
            </a:r>
            <a:endParaRPr sz="1200" dirty="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93280" y="259079"/>
            <a:ext cx="966216" cy="987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7851647" y="932688"/>
            <a:ext cx="966216" cy="987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257544" y="1609344"/>
            <a:ext cx="1901952" cy="9875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599176" y="932688"/>
            <a:ext cx="966216" cy="9875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6525768" y="935736"/>
            <a:ext cx="1365503" cy="98755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260591" y="259079"/>
            <a:ext cx="963167" cy="9875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0" y="1866155"/>
            <a:ext cx="2840355" cy="365760"/>
          </a:xfrm>
          <a:custGeom>
            <a:avLst/>
            <a:gdLst/>
            <a:ahLst/>
            <a:cxnLst/>
            <a:rect l="l" t="t" r="r" b="b"/>
            <a:pathLst>
              <a:path w="2840355" h="365760">
                <a:moveTo>
                  <a:pt x="0" y="0"/>
                </a:moveTo>
                <a:lnTo>
                  <a:pt x="2839753" y="0"/>
                </a:lnTo>
                <a:lnTo>
                  <a:pt x="283975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771382" y="1953260"/>
            <a:ext cx="1298575" cy="17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00" b="1" spc="-5" dirty="0">
                <a:solidFill>
                  <a:srgbClr val="FFFFFF"/>
                </a:solidFill>
                <a:latin typeface="Gill Sans MT"/>
                <a:cs typeface="Gill Sans MT"/>
              </a:rPr>
              <a:t>STRATEGIC</a:t>
            </a:r>
            <a:r>
              <a:rPr sz="1000" b="1" spc="-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Gill Sans MT"/>
                <a:cs typeface="Gill Sans MT"/>
              </a:rPr>
              <a:t>GOALS</a:t>
            </a:r>
            <a:endParaRPr sz="1000" dirty="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xfrm>
            <a:off x="451481" y="6479540"/>
            <a:ext cx="223012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mtClean="0"/>
              <a:t>Johns </a:t>
            </a:r>
            <a:r>
              <a:rPr spc="5" dirty="0" smtClean="0"/>
              <a:t>Hopkins </a:t>
            </a:r>
            <a:r>
              <a:rPr spc="15" dirty="0" smtClean="0"/>
              <a:t>Medicine </a:t>
            </a:r>
            <a:r>
              <a:rPr spc="35" dirty="0" smtClean="0"/>
              <a:t>© </a:t>
            </a:r>
            <a:r>
              <a:rPr spc="10" dirty="0" smtClean="0"/>
              <a:t>2018 </a:t>
            </a:r>
            <a:endParaRPr spc="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743" y="1715223"/>
            <a:ext cx="8775065" cy="1546860"/>
          </a:xfrm>
          <a:custGeom>
            <a:avLst/>
            <a:gdLst/>
            <a:ahLst/>
            <a:cxnLst/>
            <a:rect l="l" t="t" r="r" b="b"/>
            <a:pathLst>
              <a:path w="8775065" h="1546860">
                <a:moveTo>
                  <a:pt x="0" y="0"/>
                </a:moveTo>
                <a:lnTo>
                  <a:pt x="8774833" y="0"/>
                </a:lnTo>
                <a:lnTo>
                  <a:pt x="8774833" y="1546420"/>
                </a:lnTo>
                <a:lnTo>
                  <a:pt x="0" y="1546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471" y="1707063"/>
            <a:ext cx="4469130" cy="13061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GO</a:t>
            </a:r>
            <a:r>
              <a:rPr kumimoji="0" sz="1100" b="1" i="0" u="none" strike="noStrike" kern="1200" cap="none" spc="-2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L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5080" lvl="0" indent="0" algn="l" defTabSz="914400" rtl="0" eaLnBrk="1" fontAlgn="auto" latinLnBrk="0" hangingPunct="1">
              <a:lnSpc>
                <a:spcPct val="983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Enhance the patient experience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by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improving 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access,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navigation,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communication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 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transitions.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Make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it easy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for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all members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</a:t>
            </a:r>
            <a:r>
              <a:rPr kumimoji="0" sz="1600" b="1" i="0" u="none" strike="noStrike" kern="1200" cap="none" spc="-165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 JHM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community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fulfill our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mission</a:t>
            </a:r>
            <a:r>
              <a:rPr kumimoji="0" sz="1550" b="1" i="0" u="none" strike="noStrike" kern="1200" cap="none" spc="0" normalizeH="0" baseline="0" noProof="0" dirty="0">
                <a:ln>
                  <a:noFill/>
                </a:ln>
                <a:solidFill>
                  <a:srgbClr val="3387D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.</a:t>
            </a:r>
            <a:endParaRPr kumimoji="0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9239" y="3577844"/>
            <a:ext cx="5551170" cy="2583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FI</a:t>
            </a:r>
            <a:r>
              <a:rPr kumimoji="0" sz="1100" b="1" i="0" u="none" strike="noStrike" kern="1200" cap="none" spc="-1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-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YE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</a:t>
            </a:r>
            <a:r>
              <a:rPr kumimoji="0" sz="1100" b="1" i="0" u="none" strike="noStrike" kern="1200" cap="none" spc="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charset="0"/>
              <a:cs typeface="Times New Roman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Adopt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best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practices in patient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access.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Strategically deploy enhanced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coordination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resources.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10287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Enhance patient engagement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by leveraging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digital platforms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redesigning education  materials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so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they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are more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user-friendly.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lvl="0" indent="-171450">
              <a:spcBef>
                <a:spcPts val="960"/>
              </a:spcBef>
              <a:buFont typeface="Arial"/>
              <a:buChar char="•"/>
              <a:tabLst>
                <a:tab pos="184150" algn="l"/>
              </a:tabLst>
              <a:defRPr/>
            </a:pPr>
            <a:r>
              <a:rPr lang="en-US" sz="1200" spc="-5" dirty="0">
                <a:solidFill>
                  <a:srgbClr val="404040"/>
                </a:solidFill>
                <a:latin typeface="Gill Sans MT"/>
                <a:ea typeface="MS PGothic" charset="0"/>
                <a:cs typeface="Gill Sans MT"/>
              </a:rPr>
              <a:t>Optimize data integration and usefulness across the tripartite </a:t>
            </a:r>
            <a:r>
              <a:rPr lang="en-US" sz="1200" spc="-5" dirty="0" smtClean="0">
                <a:solidFill>
                  <a:srgbClr val="404040"/>
                </a:solidFill>
                <a:latin typeface="Gill Sans MT"/>
                <a:ea typeface="MS PGothic" charset="0"/>
                <a:cs typeface="Gill Sans MT"/>
              </a:rPr>
              <a:t>mission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Identify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mitigate barriers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that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contribute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loss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productivity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across</a:t>
            </a: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JHM.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Streamline recruitment processes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address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critical talent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needs.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Implement talent management solutions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as an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investment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success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our</a:t>
            </a:r>
            <a:r>
              <a:rPr kumimoji="0" sz="1200" b="0" i="0" u="none" strike="noStrike" kern="1200" cap="none" spc="1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people.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769" y="904748"/>
            <a:ext cx="600964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5" dirty="0">
                <a:solidFill>
                  <a:srgbClr val="3387D7"/>
                </a:solidFill>
              </a:rPr>
              <a:t>Make </a:t>
            </a:r>
            <a:r>
              <a:rPr sz="2800" spc="30" dirty="0">
                <a:solidFill>
                  <a:srgbClr val="3387D7"/>
                </a:solidFill>
              </a:rPr>
              <a:t>Johns </a:t>
            </a:r>
            <a:r>
              <a:rPr sz="2800" spc="45" dirty="0">
                <a:solidFill>
                  <a:srgbClr val="3387D7"/>
                </a:solidFill>
              </a:rPr>
              <a:t>Hopkins Medicine</a:t>
            </a:r>
            <a:r>
              <a:rPr sz="2800" spc="240" dirty="0">
                <a:solidFill>
                  <a:srgbClr val="3387D7"/>
                </a:solidFill>
              </a:rPr>
              <a:t> </a:t>
            </a:r>
            <a:r>
              <a:rPr sz="2800" spc="35" dirty="0">
                <a:solidFill>
                  <a:srgbClr val="3387D7"/>
                </a:solidFill>
              </a:rPr>
              <a:t>Easy</a:t>
            </a:r>
            <a:endParaRPr sz="2800" dirty="0"/>
          </a:p>
        </p:txBody>
      </p:sp>
      <p:sp>
        <p:nvSpPr>
          <p:cNvPr id="6" name="object 6"/>
          <p:cNvSpPr/>
          <p:nvPr/>
        </p:nvSpPr>
        <p:spPr>
          <a:xfrm>
            <a:off x="0" y="361109"/>
            <a:ext cx="2840355" cy="365760"/>
          </a:xfrm>
          <a:custGeom>
            <a:avLst/>
            <a:gdLst/>
            <a:ahLst/>
            <a:cxnLst/>
            <a:rect l="l" t="t" r="r" b="b"/>
            <a:pathLst>
              <a:path w="2840355" h="365759">
                <a:moveTo>
                  <a:pt x="0" y="0"/>
                </a:moveTo>
                <a:lnTo>
                  <a:pt x="2839753" y="0"/>
                </a:lnTo>
                <a:lnTo>
                  <a:pt x="2839753" y="365759"/>
                </a:lnTo>
                <a:lnTo>
                  <a:pt x="0" y="365759"/>
                </a:lnTo>
                <a:lnTo>
                  <a:pt x="0" y="0"/>
                </a:lnTo>
                <a:close/>
              </a:path>
            </a:pathLst>
          </a:custGeom>
          <a:solidFill>
            <a:srgbClr val="3387D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332" y="371348"/>
            <a:ext cx="18434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000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Johns Hopkins Medicine  Innovation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2023 Strategic</a:t>
            </a:r>
            <a:r>
              <a:rPr kumimoji="0" sz="10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Plan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631" y="1755139"/>
            <a:ext cx="1054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OM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6631" y="1998979"/>
            <a:ext cx="2626995" cy="1061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access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providers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engagement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satisfaction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utilization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digital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resources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Top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decile patient experience</a:t>
            </a:r>
            <a:r>
              <a:rPr kumimoji="0" sz="1200" b="0" i="0" u="none" strike="noStrike" kern="1200" cap="none" spc="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scores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919" y="3657600"/>
            <a:ext cx="1831848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0499" y="3215580"/>
            <a:ext cx="528320" cy="241300"/>
          </a:xfrm>
          <a:custGeom>
            <a:avLst/>
            <a:gdLst/>
            <a:ahLst/>
            <a:cxnLst/>
            <a:rect l="l" t="t" r="r" b="b"/>
            <a:pathLst>
              <a:path w="528320" h="241300">
                <a:moveTo>
                  <a:pt x="528192" y="0"/>
                </a:moveTo>
                <a:lnTo>
                  <a:pt x="0" y="0"/>
                </a:lnTo>
                <a:lnTo>
                  <a:pt x="264096" y="240846"/>
                </a:lnTo>
                <a:lnTo>
                  <a:pt x="528192" y="0"/>
                </a:lnTo>
                <a:close/>
              </a:path>
            </a:pathLst>
          </a:custGeom>
          <a:solidFill>
            <a:srgbClr val="D3CBB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Page</a:t>
            </a:r>
            <a:r>
              <a:rPr kumimoji="0" sz="600" b="0" i="0" u="none" strike="noStrike" kern="120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6278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743" y="1703858"/>
            <a:ext cx="8775065" cy="1546860"/>
          </a:xfrm>
          <a:custGeom>
            <a:avLst/>
            <a:gdLst/>
            <a:ahLst/>
            <a:cxnLst/>
            <a:rect l="l" t="t" r="r" b="b"/>
            <a:pathLst>
              <a:path w="8775065" h="1546860">
                <a:moveTo>
                  <a:pt x="0" y="0"/>
                </a:moveTo>
                <a:lnTo>
                  <a:pt x="8774833" y="0"/>
                </a:lnTo>
                <a:lnTo>
                  <a:pt x="8774833" y="1546420"/>
                </a:lnTo>
                <a:lnTo>
                  <a:pt x="0" y="1546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471" y="1776476"/>
            <a:ext cx="4058285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GO</a:t>
            </a:r>
            <a:r>
              <a:rPr kumimoji="0" sz="1100" b="1" i="0" u="none" strike="noStrike" kern="1200" cap="none" spc="-2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L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5080" lvl="0" indent="0" algn="l" defTabSz="914400" rtl="0" eaLnBrk="1" fontAlgn="auto" latinLnBrk="0" hangingPunct="1">
              <a:lnSpc>
                <a:spcPct val="987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Foster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organizational culture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that is  supportive,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diverse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inclusive, while  enhancing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joy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at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JHM. </a:t>
            </a:r>
            <a:r>
              <a:rPr kumimoji="0" sz="1600" b="1" i="0" u="none" strike="noStrike" kern="1200" cap="none" spc="-3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Grow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our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local  community-engagement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efforts to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address 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identified needs to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improve</a:t>
            </a:r>
            <a:r>
              <a:rPr kumimoji="0" sz="1600" b="1" i="0" u="none" strike="noStrike" kern="1200" cap="none" spc="5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1D9BA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health.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3769" y="724916"/>
            <a:ext cx="655256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50" dirty="0">
                <a:solidFill>
                  <a:srgbClr val="1D9BA1"/>
                </a:solidFill>
              </a:rPr>
              <a:t>Support </a:t>
            </a:r>
            <a:r>
              <a:rPr sz="2800" spc="35" dirty="0">
                <a:solidFill>
                  <a:srgbClr val="1D9BA1"/>
                </a:solidFill>
              </a:rPr>
              <a:t>the </a:t>
            </a:r>
            <a:r>
              <a:rPr sz="2800" spc="20" dirty="0">
                <a:solidFill>
                  <a:srgbClr val="1D9BA1"/>
                </a:solidFill>
              </a:rPr>
              <a:t>Well-Being </a:t>
            </a:r>
            <a:r>
              <a:rPr sz="2800" spc="25" dirty="0">
                <a:solidFill>
                  <a:srgbClr val="1D9BA1"/>
                </a:solidFill>
              </a:rPr>
              <a:t>of </a:t>
            </a:r>
            <a:r>
              <a:rPr sz="2800" spc="35" dirty="0">
                <a:solidFill>
                  <a:srgbClr val="1D9BA1"/>
                </a:solidFill>
              </a:rPr>
              <a:t>Our</a:t>
            </a:r>
            <a:r>
              <a:rPr sz="2800" spc="-80" dirty="0">
                <a:solidFill>
                  <a:srgbClr val="1D9BA1"/>
                </a:solidFill>
              </a:rPr>
              <a:t> </a:t>
            </a:r>
            <a:r>
              <a:rPr sz="2800" spc="5" dirty="0">
                <a:solidFill>
                  <a:srgbClr val="1D9BA1"/>
                </a:solidFill>
              </a:rPr>
              <a:t>People  </a:t>
            </a:r>
            <a:r>
              <a:rPr sz="2800" spc="35" dirty="0">
                <a:solidFill>
                  <a:srgbClr val="1D9BA1"/>
                </a:solidFill>
              </a:rPr>
              <a:t>and Our</a:t>
            </a:r>
            <a:r>
              <a:rPr sz="2800" spc="140" dirty="0">
                <a:solidFill>
                  <a:srgbClr val="1D9BA1"/>
                </a:solidFill>
              </a:rPr>
              <a:t> </a:t>
            </a:r>
            <a:r>
              <a:rPr sz="2800" spc="40" dirty="0">
                <a:solidFill>
                  <a:srgbClr val="1D9BA1"/>
                </a:solidFill>
              </a:rPr>
              <a:t>Communities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0" y="361107"/>
            <a:ext cx="2840355" cy="365760"/>
          </a:xfrm>
          <a:custGeom>
            <a:avLst/>
            <a:gdLst/>
            <a:ahLst/>
            <a:cxnLst/>
            <a:rect l="l" t="t" r="r" b="b"/>
            <a:pathLst>
              <a:path w="2840355" h="365759">
                <a:moveTo>
                  <a:pt x="0" y="0"/>
                </a:moveTo>
                <a:lnTo>
                  <a:pt x="2839753" y="0"/>
                </a:lnTo>
                <a:lnTo>
                  <a:pt x="283975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1D9B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332" y="371348"/>
            <a:ext cx="18434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000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Johns Hopkins Medicine  Innovation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2023 Strategic</a:t>
            </a:r>
            <a:r>
              <a:rPr kumimoji="0" sz="10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Plan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631" y="1767332"/>
            <a:ext cx="1054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OM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631" y="1950211"/>
            <a:ext cx="2534285" cy="10617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Improved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community health statistics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Improved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personal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well-being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engagement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satisfaction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Top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decile patient experience</a:t>
            </a: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scores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2063" y="3663696"/>
            <a:ext cx="1831848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9238" y="3748532"/>
            <a:ext cx="5378450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FI</a:t>
            </a:r>
            <a:r>
              <a:rPr kumimoji="0" sz="1100" b="1" i="0" u="none" strike="noStrike" kern="120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-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YE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</a:t>
            </a:r>
            <a:r>
              <a:rPr kumimoji="0" sz="1100" b="1" i="0" u="none" strike="noStrike" kern="1200" cap="none" spc="9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</a:t>
            </a:r>
            <a:r>
              <a:rPr kumimoji="0" sz="1100" b="1" i="0" u="none" strike="noStrike" kern="120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charset="0"/>
              <a:cs typeface="Times New Roman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Build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vibrant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workforce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through promoting diversity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inclusion.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Cultivate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workplace culture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trust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empowerment.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Enhance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work-life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integration, professional development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workflow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efficiency.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Support our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people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encouraging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healthy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practices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that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enhance</a:t>
            </a:r>
            <a:r>
              <a:rPr kumimoji="0" sz="1200" b="0" i="0" u="none" strike="noStrike" kern="1200" cap="none" spc="7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well-being.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Prioritize community engagement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efforts 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focus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resources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on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local health</a:t>
            </a:r>
            <a:r>
              <a:rPr kumimoji="0" sz="1200" b="0" i="0" u="none" strike="noStrike" kern="1200" cap="none" spc="8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needs.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0499" y="3215580"/>
            <a:ext cx="528320" cy="241300"/>
          </a:xfrm>
          <a:custGeom>
            <a:avLst/>
            <a:gdLst/>
            <a:ahLst/>
            <a:cxnLst/>
            <a:rect l="l" t="t" r="r" b="b"/>
            <a:pathLst>
              <a:path w="528320" h="241300">
                <a:moveTo>
                  <a:pt x="528192" y="0"/>
                </a:moveTo>
                <a:lnTo>
                  <a:pt x="0" y="0"/>
                </a:lnTo>
                <a:lnTo>
                  <a:pt x="264096" y="240846"/>
                </a:lnTo>
                <a:lnTo>
                  <a:pt x="528192" y="0"/>
                </a:lnTo>
                <a:close/>
              </a:path>
            </a:pathLst>
          </a:custGeom>
          <a:solidFill>
            <a:srgbClr val="D3CBB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Page</a:t>
            </a:r>
            <a:r>
              <a:rPr kumimoji="0" sz="600" b="0" i="0" u="none" strike="noStrike" kern="120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86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3657600"/>
            <a:ext cx="1831848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1743" y="1703858"/>
            <a:ext cx="8775065" cy="1546860"/>
          </a:xfrm>
          <a:custGeom>
            <a:avLst/>
            <a:gdLst/>
            <a:ahLst/>
            <a:cxnLst/>
            <a:rect l="l" t="t" r="r" b="b"/>
            <a:pathLst>
              <a:path w="8775065" h="1546860">
                <a:moveTo>
                  <a:pt x="0" y="0"/>
                </a:moveTo>
                <a:lnTo>
                  <a:pt x="8774833" y="0"/>
                </a:lnTo>
                <a:lnTo>
                  <a:pt x="8774833" y="1546420"/>
                </a:lnTo>
                <a:lnTo>
                  <a:pt x="0" y="1546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471" y="1716207"/>
            <a:ext cx="4448810" cy="13061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GO</a:t>
            </a:r>
            <a:r>
              <a:rPr kumimoji="0" sz="1100" b="1" i="0" u="none" strike="noStrike" kern="1200" cap="none" spc="-2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L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5080" lvl="0" indent="0" algn="l" defTabSz="914400" rtl="0" eaLnBrk="1" fontAlgn="auto" latinLnBrk="0" hangingPunct="1">
              <a:lnSpc>
                <a:spcPct val="983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Enrich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environment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for discovery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 learning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through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continuous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innovation.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Invest 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 fundamental science and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create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new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models 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teaching, training and clinical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</a:t>
            </a:r>
            <a:r>
              <a:rPr kumimoji="0" sz="1600" b="1" i="0" u="none" strike="noStrike" kern="1200" cap="none" spc="-16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delivery.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59238" y="3544315"/>
            <a:ext cx="5735955" cy="27228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FI</a:t>
            </a:r>
            <a:r>
              <a:rPr kumimoji="0" sz="1100" b="1" i="0" u="none" strike="noStrike" kern="1200" cap="none" spc="-1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-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YE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</a:t>
            </a:r>
            <a:r>
              <a:rPr kumimoji="0" sz="1100" b="1" i="0" u="none" strike="noStrike" kern="1200" cap="none" spc="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charset="0"/>
              <a:cs typeface="Times New Roman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Discover innovative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diagnostics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therapeutics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that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enable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more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first-in-human</a:t>
            </a:r>
            <a:r>
              <a:rPr kumimoji="0" sz="1200" b="0" i="0" u="none" strike="noStrike" kern="1200" cap="none" spc="17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studies.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Improve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research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reproducibility.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Maximize creative, multidisciplinary discovery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across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research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continuum, emphasizing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value, data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science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-1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synergy.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Create diversified educational tracks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that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cultivate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creativity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learners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trainees.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188595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Educate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train for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future, emphasizing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value, data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science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evolving venues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Foster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opportunities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for cross-disciplinary bioscience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training.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Diversify funding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sources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support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research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education.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3769" y="724916"/>
            <a:ext cx="614934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40" dirty="0">
                <a:solidFill>
                  <a:srgbClr val="7030A0"/>
                </a:solidFill>
              </a:rPr>
              <a:t>Push </a:t>
            </a:r>
            <a:r>
              <a:rPr sz="2800" spc="35" dirty="0">
                <a:solidFill>
                  <a:srgbClr val="7030A0"/>
                </a:solidFill>
              </a:rPr>
              <a:t>the </a:t>
            </a:r>
            <a:r>
              <a:rPr sz="2800" spc="45" dirty="0">
                <a:solidFill>
                  <a:srgbClr val="7030A0"/>
                </a:solidFill>
              </a:rPr>
              <a:t>Boundaries </a:t>
            </a:r>
            <a:r>
              <a:rPr sz="2800" spc="20" dirty="0">
                <a:solidFill>
                  <a:srgbClr val="7030A0"/>
                </a:solidFill>
              </a:rPr>
              <a:t>of </a:t>
            </a:r>
            <a:r>
              <a:rPr sz="2800" spc="40" dirty="0">
                <a:solidFill>
                  <a:srgbClr val="7030A0"/>
                </a:solidFill>
              </a:rPr>
              <a:t>Science </a:t>
            </a:r>
            <a:r>
              <a:rPr sz="2800" spc="35" dirty="0">
                <a:solidFill>
                  <a:srgbClr val="7030A0"/>
                </a:solidFill>
              </a:rPr>
              <a:t>and  </a:t>
            </a:r>
            <a:r>
              <a:rPr sz="2800" spc="40" dirty="0">
                <a:solidFill>
                  <a:srgbClr val="7030A0"/>
                </a:solidFill>
              </a:rPr>
              <a:t>Education</a:t>
            </a:r>
            <a:endParaRPr sz="2800" dirty="0"/>
          </a:p>
        </p:txBody>
      </p:sp>
      <p:sp>
        <p:nvSpPr>
          <p:cNvPr id="7" name="object 7"/>
          <p:cNvSpPr/>
          <p:nvPr/>
        </p:nvSpPr>
        <p:spPr>
          <a:xfrm>
            <a:off x="0" y="361107"/>
            <a:ext cx="2840355" cy="365760"/>
          </a:xfrm>
          <a:custGeom>
            <a:avLst/>
            <a:gdLst/>
            <a:ahLst/>
            <a:cxnLst/>
            <a:rect l="l" t="t" r="r" b="b"/>
            <a:pathLst>
              <a:path w="2840355" h="365759">
                <a:moveTo>
                  <a:pt x="0" y="0"/>
                </a:moveTo>
                <a:lnTo>
                  <a:pt x="2839753" y="0"/>
                </a:lnTo>
                <a:lnTo>
                  <a:pt x="283975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8332" y="371348"/>
            <a:ext cx="18434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000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Johns Hopkins Medicine  Innovation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2023 Strategic</a:t>
            </a:r>
            <a:r>
              <a:rPr kumimoji="0" sz="10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Plan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6631" y="1779524"/>
            <a:ext cx="1054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OM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36631" y="1992883"/>
            <a:ext cx="3239135" cy="118750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reater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participation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 meaningful clinical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trials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education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research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funding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research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collaboration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productivity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training in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ambulatory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venues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New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educational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tracks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0499" y="3215580"/>
            <a:ext cx="528320" cy="241300"/>
          </a:xfrm>
          <a:custGeom>
            <a:avLst/>
            <a:gdLst/>
            <a:ahLst/>
            <a:cxnLst/>
            <a:rect l="l" t="t" r="r" b="b"/>
            <a:pathLst>
              <a:path w="528320" h="241300">
                <a:moveTo>
                  <a:pt x="528192" y="0"/>
                </a:moveTo>
                <a:lnTo>
                  <a:pt x="0" y="0"/>
                </a:lnTo>
                <a:lnTo>
                  <a:pt x="264096" y="240846"/>
                </a:lnTo>
                <a:lnTo>
                  <a:pt x="528192" y="0"/>
                </a:lnTo>
                <a:close/>
              </a:path>
            </a:pathLst>
          </a:custGeom>
          <a:solidFill>
            <a:srgbClr val="D3CBB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Page</a:t>
            </a:r>
            <a:r>
              <a:rPr kumimoji="0" sz="600" b="0" i="0" u="none" strike="noStrike" kern="120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884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743" y="1703858"/>
            <a:ext cx="8775065" cy="1546860"/>
          </a:xfrm>
          <a:custGeom>
            <a:avLst/>
            <a:gdLst/>
            <a:ahLst/>
            <a:cxnLst/>
            <a:rect l="l" t="t" r="r" b="b"/>
            <a:pathLst>
              <a:path w="8775065" h="1546860">
                <a:moveTo>
                  <a:pt x="0" y="0"/>
                </a:moveTo>
                <a:lnTo>
                  <a:pt x="8774833" y="0"/>
                </a:lnTo>
                <a:lnTo>
                  <a:pt x="8774833" y="1546420"/>
                </a:lnTo>
                <a:lnTo>
                  <a:pt x="0" y="1546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471" y="1776476"/>
            <a:ext cx="4376420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GO</a:t>
            </a:r>
            <a:r>
              <a:rPr kumimoji="0" sz="1100" b="1" i="0" u="none" strike="noStrike" kern="1200" cap="none" spc="-2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L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5080" lvl="0" indent="0" algn="l" defTabSz="914400" rtl="0" eaLnBrk="1" fontAlgn="auto" latinLnBrk="0" hangingPunct="1">
              <a:lnSpc>
                <a:spcPct val="987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Maximize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value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for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patients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serve with  an intense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focus on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quality,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safety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efficiency.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Strive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for continuous performance 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improvement.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Lead the national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conversation 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exchange of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ideas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around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high-value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19D01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3769" y="712724"/>
            <a:ext cx="6455410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800" spc="5" dirty="0">
                <a:solidFill>
                  <a:srgbClr val="D19D01"/>
                </a:solidFill>
              </a:rPr>
              <a:t>Improve </a:t>
            </a:r>
            <a:r>
              <a:rPr sz="2800" spc="30" dirty="0">
                <a:solidFill>
                  <a:srgbClr val="D19D01"/>
                </a:solidFill>
              </a:rPr>
              <a:t>the </a:t>
            </a:r>
            <a:r>
              <a:rPr sz="2800" spc="40" dirty="0">
                <a:solidFill>
                  <a:srgbClr val="D19D01"/>
                </a:solidFill>
              </a:rPr>
              <a:t>Quality </a:t>
            </a:r>
            <a:r>
              <a:rPr sz="2800" spc="30" dirty="0">
                <a:solidFill>
                  <a:srgbClr val="D19D01"/>
                </a:solidFill>
              </a:rPr>
              <a:t>and </a:t>
            </a:r>
            <a:r>
              <a:rPr sz="2800" spc="40" dirty="0">
                <a:solidFill>
                  <a:srgbClr val="D19D01"/>
                </a:solidFill>
              </a:rPr>
              <a:t>Affordability  </a:t>
            </a:r>
            <a:r>
              <a:rPr sz="2800" spc="20" dirty="0">
                <a:solidFill>
                  <a:srgbClr val="D19D01"/>
                </a:solidFill>
              </a:rPr>
              <a:t>of </a:t>
            </a:r>
            <a:r>
              <a:rPr sz="2800" spc="40" dirty="0">
                <a:solidFill>
                  <a:srgbClr val="D19D01"/>
                </a:solidFill>
              </a:rPr>
              <a:t>Health</a:t>
            </a:r>
            <a:r>
              <a:rPr sz="2800" spc="165" dirty="0">
                <a:solidFill>
                  <a:srgbClr val="D19D01"/>
                </a:solidFill>
              </a:rPr>
              <a:t> </a:t>
            </a:r>
            <a:r>
              <a:rPr sz="2800" spc="20" dirty="0">
                <a:solidFill>
                  <a:srgbClr val="D19D01"/>
                </a:solidFill>
              </a:rPr>
              <a:t>Care</a:t>
            </a:r>
            <a:endParaRPr sz="2800" dirty="0"/>
          </a:p>
        </p:txBody>
      </p:sp>
      <p:sp>
        <p:nvSpPr>
          <p:cNvPr id="5" name="object 5"/>
          <p:cNvSpPr/>
          <p:nvPr/>
        </p:nvSpPr>
        <p:spPr>
          <a:xfrm>
            <a:off x="0" y="361107"/>
            <a:ext cx="2840355" cy="365760"/>
          </a:xfrm>
          <a:custGeom>
            <a:avLst/>
            <a:gdLst/>
            <a:ahLst/>
            <a:cxnLst/>
            <a:rect l="l" t="t" r="r" b="b"/>
            <a:pathLst>
              <a:path w="2840355" h="365759">
                <a:moveTo>
                  <a:pt x="0" y="0"/>
                </a:moveTo>
                <a:lnTo>
                  <a:pt x="2839753" y="0"/>
                </a:lnTo>
                <a:lnTo>
                  <a:pt x="283975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D19D0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8332" y="371348"/>
            <a:ext cx="18434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000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Johns Hopkins Medicine  Innovation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2023 Strategic</a:t>
            </a:r>
            <a:r>
              <a:rPr kumimoji="0" sz="10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Plan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631" y="1767332"/>
            <a:ext cx="1054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OM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630" y="1934971"/>
            <a:ext cx="3502569" cy="1072088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Top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decile quality</a:t>
            </a:r>
            <a:r>
              <a:rPr kumimoji="0" sz="1200" b="0" i="0" u="none" strike="noStrike" kern="1200" cap="none" spc="6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scores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Decreased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total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cost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resources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invest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 </a:t>
            </a: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tripartite</a:t>
            </a:r>
            <a:r>
              <a:rPr kumimoji="0" sz="12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mission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Innovative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delivery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models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12063" y="3654552"/>
            <a:ext cx="1831848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9238" y="3629659"/>
            <a:ext cx="5669280" cy="267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FI</a:t>
            </a:r>
            <a:r>
              <a:rPr kumimoji="0" sz="1100" b="1" i="0" u="none" strike="noStrike" kern="1200" cap="none" spc="-12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-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YE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</a:t>
            </a:r>
            <a:r>
              <a:rPr kumimoji="0" sz="1100" b="1" i="0" u="none" strike="noStrike" kern="1200" cap="none" spc="9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Accelerate dissemination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high-value health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practices.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Incorporate patient, family member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employee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perspectives into clinical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delivery.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113664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Develop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implement clinical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pathways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that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improve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quality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reduce unwarranted  variation in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Engage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all stakeholders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identify risk,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prevent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harm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advance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science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</a:t>
            </a:r>
            <a:r>
              <a:rPr kumimoji="0" sz="1200" b="0" i="0" u="none" strike="noStrike" kern="1200" cap="none" spc="-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safety.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75692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Fortify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quality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safety infrastructure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that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enables achieving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new levels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performance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across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JHM.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Explore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new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partnerships to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foster innovation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advance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tripartite</a:t>
            </a:r>
            <a:r>
              <a:rPr kumimoji="0" sz="1200" b="0" i="0" u="none" strike="noStrike" kern="1200" cap="none" spc="3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mission.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Align value-based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physician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hospital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payment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models.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Control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expenses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through greater transparency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accountability.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0499" y="3215580"/>
            <a:ext cx="528320" cy="241300"/>
          </a:xfrm>
          <a:custGeom>
            <a:avLst/>
            <a:gdLst/>
            <a:ahLst/>
            <a:cxnLst/>
            <a:rect l="l" t="t" r="r" b="b"/>
            <a:pathLst>
              <a:path w="528320" h="241300">
                <a:moveTo>
                  <a:pt x="528192" y="0"/>
                </a:moveTo>
                <a:lnTo>
                  <a:pt x="0" y="0"/>
                </a:lnTo>
                <a:lnTo>
                  <a:pt x="264096" y="240846"/>
                </a:lnTo>
                <a:lnTo>
                  <a:pt x="528192" y="0"/>
                </a:lnTo>
                <a:close/>
              </a:path>
            </a:pathLst>
          </a:custGeom>
          <a:solidFill>
            <a:srgbClr val="D3CBB6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Page</a:t>
            </a:r>
            <a:r>
              <a:rPr kumimoji="0" sz="600" b="0" i="0" u="none" strike="noStrike" kern="120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187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743" y="1703856"/>
            <a:ext cx="8775065" cy="1546860"/>
          </a:xfrm>
          <a:custGeom>
            <a:avLst/>
            <a:gdLst/>
            <a:ahLst/>
            <a:cxnLst/>
            <a:rect l="l" t="t" r="r" b="b"/>
            <a:pathLst>
              <a:path w="8775065" h="1546860">
                <a:moveTo>
                  <a:pt x="0" y="0"/>
                </a:moveTo>
                <a:lnTo>
                  <a:pt x="8774833" y="0"/>
                </a:lnTo>
                <a:lnTo>
                  <a:pt x="8774833" y="1546420"/>
                </a:lnTo>
                <a:lnTo>
                  <a:pt x="0" y="1546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471" y="1749044"/>
            <a:ext cx="4377690" cy="1398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31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GO</a:t>
            </a:r>
            <a:r>
              <a:rPr kumimoji="0" sz="1100" b="1" i="0" u="none" strike="noStrike" kern="1200" cap="none" spc="-2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L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5080" lvl="0" indent="0" algn="l" defTabSz="914400" rtl="0" eaLnBrk="1" fontAlgn="auto" latinLnBrk="0" hangingPunct="1">
              <a:lnSpc>
                <a:spcPct val="987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Continue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our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tradition of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leadership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by 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becoming the model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 integrated health 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delivery system.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Share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best practices</a:t>
            </a:r>
            <a:r>
              <a:rPr kumimoji="0" sz="1600" b="1" i="0" u="none" strike="noStrike" kern="1200" cap="none" spc="-16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 extend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research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education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across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JHM 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D96E62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venues.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9238" y="3620515"/>
            <a:ext cx="4150995" cy="25955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FI</a:t>
            </a:r>
            <a:r>
              <a:rPr kumimoji="0" sz="1100" b="1" i="0" u="none" strike="noStrike" kern="1200" cap="none" spc="-1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-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YE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</a:t>
            </a:r>
            <a:r>
              <a:rPr kumimoji="0" sz="1100" b="1" i="0" u="none" strike="noStrike" kern="1200" cap="none" spc="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charset="0"/>
              <a:cs typeface="Times New Roman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Create </a:t>
            </a: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integrated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budget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system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uniform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funds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flow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model.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Develop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implement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health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delivery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system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road</a:t>
            </a:r>
            <a:r>
              <a:rPr kumimoji="0" sz="1200" b="0" i="0" u="none" strike="noStrike" kern="1200" cap="none" spc="4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map.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Harmonize policies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across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JHM.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Implement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system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approach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provider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credentialing.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Leverage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 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array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provider workforce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alignment</a:t>
            </a:r>
            <a:r>
              <a:rPr kumimoji="0" sz="1200" b="0" i="0" u="none" strike="noStrike" kern="1200" cap="none" spc="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models.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Optimize internal communications using multiple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channels.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Redesign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workflow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processes in </a:t>
            </a: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key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functional</a:t>
            </a:r>
            <a:r>
              <a:rPr kumimoji="0" sz="1200" b="0" i="0" u="none" strike="noStrike" kern="1200" cap="none" spc="5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areas.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769" y="910843"/>
            <a:ext cx="50349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30" dirty="0">
                <a:solidFill>
                  <a:srgbClr val="D96E62"/>
                </a:solidFill>
              </a:rPr>
              <a:t>Work </a:t>
            </a:r>
            <a:r>
              <a:rPr sz="2800" spc="15" dirty="0">
                <a:solidFill>
                  <a:srgbClr val="D96E62"/>
                </a:solidFill>
              </a:rPr>
              <a:t>Like </a:t>
            </a:r>
            <a:r>
              <a:rPr sz="2800" spc="35" dirty="0">
                <a:solidFill>
                  <a:srgbClr val="D96E62"/>
                </a:solidFill>
              </a:rPr>
              <a:t>One</a:t>
            </a:r>
            <a:r>
              <a:rPr sz="2800" spc="280" dirty="0">
                <a:solidFill>
                  <a:srgbClr val="D96E62"/>
                </a:solidFill>
              </a:rPr>
              <a:t> </a:t>
            </a:r>
            <a:r>
              <a:rPr sz="2800" spc="40" dirty="0">
                <a:solidFill>
                  <a:srgbClr val="D96E62"/>
                </a:solidFill>
              </a:rPr>
              <a:t>Organization</a:t>
            </a:r>
            <a:endParaRPr sz="2800" dirty="0"/>
          </a:p>
        </p:txBody>
      </p:sp>
      <p:sp>
        <p:nvSpPr>
          <p:cNvPr id="6" name="object 6"/>
          <p:cNvSpPr/>
          <p:nvPr/>
        </p:nvSpPr>
        <p:spPr>
          <a:xfrm>
            <a:off x="0" y="361107"/>
            <a:ext cx="2840355" cy="365760"/>
          </a:xfrm>
          <a:custGeom>
            <a:avLst/>
            <a:gdLst/>
            <a:ahLst/>
            <a:cxnLst/>
            <a:rect l="l" t="t" r="r" b="b"/>
            <a:pathLst>
              <a:path w="2840355" h="365759">
                <a:moveTo>
                  <a:pt x="0" y="0"/>
                </a:moveTo>
                <a:lnTo>
                  <a:pt x="2839753" y="0"/>
                </a:lnTo>
                <a:lnTo>
                  <a:pt x="283975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D96E6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332" y="371348"/>
            <a:ext cx="18434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000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Johns Hopkins Medicine  Innovation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2023 Strategic</a:t>
            </a:r>
            <a:r>
              <a:rPr kumimoji="0" sz="10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Plan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631" y="1745995"/>
            <a:ext cx="1054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OM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6631" y="1913635"/>
            <a:ext cx="3164205" cy="12446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engagement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satisfaction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508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operating margin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support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the </a:t>
            </a:r>
            <a:r>
              <a:rPr kumimoji="0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tripartite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mission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Operational standardization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lang="en-US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Growth</a:t>
            </a:r>
            <a:r>
              <a:rPr kumimoji="0" lang="en-US" sz="1200" b="0" i="0" u="none" strike="noStrike" kern="1200" cap="none" spc="-15" normalizeH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of the t</a:t>
            </a:r>
            <a:r>
              <a:rPr kumimoji="0" sz="1200" b="0" i="0" u="none" strike="noStrike" kern="1200" cap="none" spc="-1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ripartite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mission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919" y="3657600"/>
            <a:ext cx="1831848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0499" y="3215580"/>
            <a:ext cx="528320" cy="241300"/>
          </a:xfrm>
          <a:custGeom>
            <a:avLst/>
            <a:gdLst/>
            <a:ahLst/>
            <a:cxnLst/>
            <a:rect l="l" t="t" r="r" b="b"/>
            <a:pathLst>
              <a:path w="528320" h="241300">
                <a:moveTo>
                  <a:pt x="528192" y="0"/>
                </a:moveTo>
                <a:lnTo>
                  <a:pt x="0" y="0"/>
                </a:lnTo>
                <a:lnTo>
                  <a:pt x="264096" y="240846"/>
                </a:lnTo>
                <a:lnTo>
                  <a:pt x="52819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Page</a:t>
            </a:r>
            <a:r>
              <a:rPr kumimoji="0" sz="600" b="0" i="0" u="none" strike="noStrike" kern="120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66070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1743" y="1703858"/>
            <a:ext cx="8775065" cy="1546860"/>
          </a:xfrm>
          <a:custGeom>
            <a:avLst/>
            <a:gdLst/>
            <a:ahLst/>
            <a:cxnLst/>
            <a:rect l="l" t="t" r="r" b="b"/>
            <a:pathLst>
              <a:path w="8775065" h="1546860">
                <a:moveTo>
                  <a:pt x="0" y="0"/>
                </a:moveTo>
                <a:lnTo>
                  <a:pt x="8774833" y="0"/>
                </a:lnTo>
                <a:lnTo>
                  <a:pt x="8774833" y="1546420"/>
                </a:lnTo>
                <a:lnTo>
                  <a:pt x="0" y="1546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6471" y="1734495"/>
            <a:ext cx="4364990" cy="130619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GO</a:t>
            </a:r>
            <a:r>
              <a:rPr kumimoji="0" sz="1100" b="1" i="0" u="none" strike="noStrike" kern="1200" cap="none" spc="-2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 L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5080" lvl="0" indent="0" algn="l" defTabSz="914400" rtl="0" eaLnBrk="1" fontAlgn="auto" latinLnBrk="0" hangingPunct="1">
              <a:lnSpc>
                <a:spcPct val="983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Use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data in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new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innovative </a:t>
            </a:r>
            <a:r>
              <a:rPr kumimoji="0" sz="1600" b="1" i="0" u="none" strike="noStrike" kern="1200" cap="none" spc="-2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ways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guide  decision-making in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every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corner of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our 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organization,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from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patient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600" b="1" i="0" u="none" strike="noStrike" kern="1200" cap="none" spc="-105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srgbClr val="80BA47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education  to finance and administration.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59238" y="3635755"/>
            <a:ext cx="5702300" cy="241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FI</a:t>
            </a:r>
            <a:r>
              <a:rPr kumimoji="0" sz="1100" b="1" i="0" u="none" strike="noStrike" kern="1200" cap="none" spc="-1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V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-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YE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</a:t>
            </a:r>
            <a:r>
              <a:rPr kumimoji="0" sz="1100" b="1" i="0" u="none" strike="noStrike" kern="1200" cap="none" spc="9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9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G</a:t>
            </a:r>
            <a:r>
              <a:rPr kumimoji="0" sz="1100" b="1" i="0" u="none" strike="noStrike" kern="1200" cap="none" spc="-10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</a:t>
            </a:r>
            <a:r>
              <a:rPr kumimoji="0" sz="1100" b="1" i="0" u="none" strike="noStrike" kern="1200" cap="none" spc="-114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MS PGothic" charset="0"/>
              <a:cs typeface="Times New Roman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Advance discovery through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use 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diverse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data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sources.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356235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Develop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Precision Medicine Centers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Excellence (PMCOEs)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that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encompass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both 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clinical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basic science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research.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Enhance individualized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care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decisions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outcomes through stratification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of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patient</a:t>
            </a:r>
            <a:r>
              <a:rPr kumimoji="0" sz="1200" b="0" i="0" u="none" strike="noStrike" kern="1200" cap="none" spc="14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data.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Ensure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data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integrity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create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integrated clinical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operational analytics</a:t>
            </a:r>
            <a:r>
              <a:rPr kumimoji="0" sz="1200" b="0" i="0" u="none" strike="noStrike" kern="1200" cap="none" spc="8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platform.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26670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Transform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educational practice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content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tailor learner experience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to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individual 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needs.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841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841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Create forward-looking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workforce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plans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that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align with clinical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academic</a:t>
            </a:r>
            <a:r>
              <a:rPr kumimoji="0" sz="1200" b="0" i="0" u="none" strike="noStrike" kern="1200" cap="none" spc="5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objectives.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13769" y="910843"/>
            <a:ext cx="669290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35" dirty="0">
                <a:solidFill>
                  <a:srgbClr val="92D050"/>
                </a:solidFill>
              </a:rPr>
              <a:t>Aim </a:t>
            </a:r>
            <a:r>
              <a:rPr sz="2800" spc="25" dirty="0">
                <a:solidFill>
                  <a:srgbClr val="92D050"/>
                </a:solidFill>
              </a:rPr>
              <a:t>for </a:t>
            </a:r>
            <a:r>
              <a:rPr sz="2800" spc="35" dirty="0">
                <a:solidFill>
                  <a:srgbClr val="92D050"/>
                </a:solidFill>
              </a:rPr>
              <a:t>Precision </a:t>
            </a:r>
            <a:r>
              <a:rPr sz="2800" spc="25" dirty="0">
                <a:solidFill>
                  <a:srgbClr val="92D050"/>
                </a:solidFill>
              </a:rPr>
              <a:t>in </a:t>
            </a:r>
            <a:r>
              <a:rPr sz="2800" spc="45" dirty="0">
                <a:solidFill>
                  <a:srgbClr val="92D050"/>
                </a:solidFill>
              </a:rPr>
              <a:t>Everything </a:t>
            </a:r>
            <a:r>
              <a:rPr sz="2800" spc="-105" dirty="0">
                <a:solidFill>
                  <a:srgbClr val="92D050"/>
                </a:solidFill>
              </a:rPr>
              <a:t>We</a:t>
            </a:r>
            <a:r>
              <a:rPr sz="2800" spc="10" dirty="0">
                <a:solidFill>
                  <a:srgbClr val="92D050"/>
                </a:solidFill>
              </a:rPr>
              <a:t> </a:t>
            </a:r>
            <a:r>
              <a:rPr sz="2800" spc="25" dirty="0">
                <a:solidFill>
                  <a:srgbClr val="92D050"/>
                </a:solidFill>
              </a:rPr>
              <a:t>Do</a:t>
            </a:r>
            <a:endParaRPr sz="2800" dirty="0"/>
          </a:p>
        </p:txBody>
      </p:sp>
      <p:sp>
        <p:nvSpPr>
          <p:cNvPr id="6" name="object 6"/>
          <p:cNvSpPr/>
          <p:nvPr/>
        </p:nvSpPr>
        <p:spPr>
          <a:xfrm>
            <a:off x="0" y="361107"/>
            <a:ext cx="2840355" cy="365760"/>
          </a:xfrm>
          <a:custGeom>
            <a:avLst/>
            <a:gdLst/>
            <a:ahLst/>
            <a:cxnLst/>
            <a:rect l="l" t="t" r="r" b="b"/>
            <a:pathLst>
              <a:path w="2840355" h="365759">
                <a:moveTo>
                  <a:pt x="0" y="0"/>
                </a:moveTo>
                <a:lnTo>
                  <a:pt x="2839753" y="0"/>
                </a:lnTo>
                <a:lnTo>
                  <a:pt x="2839753" y="365760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332" y="371348"/>
            <a:ext cx="18434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200025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Johns Hopkins Medicine  Innovation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2023 Strategic</a:t>
            </a:r>
            <a:r>
              <a:rPr kumimoji="0" sz="1000" b="1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0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Plan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631" y="1794763"/>
            <a:ext cx="105473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OU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T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</a:t>
            </a:r>
            <a:r>
              <a:rPr kumimoji="0" sz="1100" b="1" i="0" u="none" strike="noStrike" kern="1200" cap="none" spc="-13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10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OM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sz="1100" b="1" i="0" u="none" strike="noStrike" kern="1200" cap="none" spc="-12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1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6631" y="1962403"/>
            <a:ext cx="3432080" cy="105926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Additional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</a:t>
            </a: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recision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Medicine</a:t>
            </a:r>
            <a:r>
              <a:rPr lang="en-US" sz="1200" spc="-5" dirty="0" smtClean="0">
                <a:solidFill>
                  <a:srgbClr val="404040"/>
                </a:solidFill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C</a:t>
            </a: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enters of </a:t>
            </a:r>
            <a:r>
              <a:rPr kumimoji="0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E</a:t>
            </a:r>
            <a:r>
              <a:rPr kumimoji="0" lang="en-US" sz="1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xcellence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data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driven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decision-making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Increased engagement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and</a:t>
            </a:r>
            <a:r>
              <a:rPr kumimoji="0" sz="1200" b="0" i="0" u="none" strike="noStrike" kern="1200" cap="none" spc="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satisfaction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71450" algn="l"/>
              </a:tabLst>
              <a:defRPr/>
            </a:pPr>
            <a:r>
              <a:rPr kumimoji="0" sz="1200" b="0" i="0" u="none" strike="noStrike" kern="1200" cap="none" spc="-2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Workforce 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plans 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across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ill Sans MT"/>
                <a:ea typeface="MS PGothic" charset="0"/>
                <a:cs typeface="Gill Sans MT"/>
              </a:rPr>
              <a:t>JHM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MS PGothic" charset="0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2919" y="3660647"/>
            <a:ext cx="1831848" cy="1831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80499" y="3215580"/>
            <a:ext cx="528320" cy="241300"/>
          </a:xfrm>
          <a:custGeom>
            <a:avLst/>
            <a:gdLst/>
            <a:ahLst/>
            <a:cxnLst/>
            <a:rect l="l" t="t" r="r" b="b"/>
            <a:pathLst>
              <a:path w="528320" h="241300">
                <a:moveTo>
                  <a:pt x="528192" y="0"/>
                </a:moveTo>
                <a:lnTo>
                  <a:pt x="0" y="0"/>
                </a:lnTo>
                <a:lnTo>
                  <a:pt x="264096" y="240846"/>
                </a:lnTo>
                <a:lnTo>
                  <a:pt x="52819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charset="0"/>
              <a:cs typeface="+mn-cs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Page</a:t>
            </a:r>
            <a:r>
              <a:rPr kumimoji="0" sz="600" b="0" i="0" u="none" strike="noStrike" kern="1200" cap="none" spc="-65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 </a:t>
            </a:r>
            <a:r>
              <a:rPr kumimoji="0" sz="600" b="0" i="0" u="none" strike="noStrike" kern="1200" cap="none" spc="1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MS PGothic" charset="0"/>
                <a:cs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8132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</TotalTime>
  <Words>1232</Words>
  <Application>Microsoft Office PowerPoint</Application>
  <PresentationFormat>On-screen Show (4:3)</PresentationFormat>
  <Paragraphs>132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Gill Sans MT</vt:lpstr>
      <vt:lpstr>Times New Roman</vt:lpstr>
      <vt:lpstr>Office Theme</vt:lpstr>
      <vt:lpstr>2_Office Theme</vt:lpstr>
      <vt:lpstr>Johns Hopkins Medicine Innovation 2023 Strategic Plan</vt:lpstr>
      <vt:lpstr>Johns Hopkins Medicine Innovation 2023 Strategic Plan</vt:lpstr>
      <vt:lpstr>Make Johns Hopkins Medicine Easy</vt:lpstr>
      <vt:lpstr>Support the Well-Being of Our People  and Our Communities</vt:lpstr>
      <vt:lpstr>Push the Boundaries of Science and  Education</vt:lpstr>
      <vt:lpstr>Improve the Quality and Affordability  of Health Care</vt:lpstr>
      <vt:lpstr>Work Like One Organization</vt:lpstr>
      <vt:lpstr>Aim for Precision in Everything We 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JHM Strategic Plan Innovation 2023 - Final Version</dc:title>
  <dc:creator>Marian Callaway</dc:creator>
  <cp:lastModifiedBy>Marian Callaway</cp:lastModifiedBy>
  <cp:revision>15</cp:revision>
  <cp:lastPrinted>2018-11-26T18:01:16Z</cp:lastPrinted>
  <dcterms:created xsi:type="dcterms:W3CDTF">2018-10-31T19:45:11Z</dcterms:created>
  <dcterms:modified xsi:type="dcterms:W3CDTF">2019-05-02T18:01:56Z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2018-10-08T00:00:00Z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2018-10-31T00:00:00Z</vt:filetime>
  </property>
</Properties>
</file>